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842" r:id="rId2"/>
    <p:sldId id="1026" r:id="rId3"/>
    <p:sldId id="966" r:id="rId4"/>
    <p:sldId id="967" r:id="rId5"/>
    <p:sldId id="851" r:id="rId6"/>
    <p:sldId id="973" r:id="rId7"/>
    <p:sldId id="968" r:id="rId8"/>
    <p:sldId id="956" r:id="rId9"/>
    <p:sldId id="1029" r:id="rId10"/>
    <p:sldId id="972" r:id="rId11"/>
    <p:sldId id="971" r:id="rId12"/>
    <p:sldId id="1030" r:id="rId13"/>
    <p:sldId id="1015" r:id="rId14"/>
    <p:sldId id="1016" r:id="rId15"/>
    <p:sldId id="1017" r:id="rId16"/>
    <p:sldId id="1019" r:id="rId17"/>
    <p:sldId id="1020" r:id="rId18"/>
    <p:sldId id="1021" r:id="rId19"/>
    <p:sldId id="1028" r:id="rId20"/>
    <p:sldId id="1022" r:id="rId21"/>
    <p:sldId id="1031" r:id="rId22"/>
    <p:sldId id="906" r:id="rId23"/>
    <p:sldId id="975" r:id="rId24"/>
    <p:sldId id="976" r:id="rId25"/>
    <p:sldId id="977" r:id="rId26"/>
    <p:sldId id="1032" r:id="rId27"/>
    <p:sldId id="1010" r:id="rId28"/>
    <p:sldId id="980" r:id="rId29"/>
    <p:sldId id="981" r:id="rId30"/>
    <p:sldId id="982" r:id="rId31"/>
    <p:sldId id="1033" r:id="rId32"/>
    <p:sldId id="1011" r:id="rId33"/>
    <p:sldId id="985" r:id="rId34"/>
    <p:sldId id="987" r:id="rId35"/>
    <p:sldId id="1034" r:id="rId36"/>
    <p:sldId id="1012" r:id="rId37"/>
    <p:sldId id="1009" r:id="rId38"/>
    <p:sldId id="992" r:id="rId39"/>
    <p:sldId id="993" r:id="rId40"/>
    <p:sldId id="1035" r:id="rId41"/>
    <p:sldId id="996" r:id="rId42"/>
    <p:sldId id="1036" r:id="rId43"/>
    <p:sldId id="918" r:id="rId44"/>
    <p:sldId id="998" r:id="rId45"/>
    <p:sldId id="923" r:id="rId46"/>
    <p:sldId id="1013" r:id="rId47"/>
    <p:sldId id="1037" r:id="rId48"/>
    <p:sldId id="958" r:id="rId49"/>
    <p:sldId id="959" r:id="rId50"/>
    <p:sldId id="1038" r:id="rId51"/>
    <p:sldId id="952" r:id="rId52"/>
    <p:sldId id="1006" r:id="rId53"/>
    <p:sldId id="1007" r:id="rId54"/>
    <p:sldId id="1008" r:id="rId55"/>
    <p:sldId id="954" r:id="rId56"/>
    <p:sldId id="1039" r:id="rId57"/>
  </p:sldIdLst>
  <p:sldSz cx="9906000" cy="6858000" type="A4"/>
  <p:notesSz cx="666908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pos="5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2"/>
    <a:srgbClr val="006699"/>
    <a:srgbClr val="003366"/>
    <a:srgbClr val="002060"/>
    <a:srgbClr val="009999"/>
    <a:srgbClr val="222268"/>
    <a:srgbClr val="336699"/>
    <a:srgbClr val="339966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565" autoAdjust="0"/>
    <p:restoredTop sz="95179" autoAdjust="0"/>
  </p:normalViewPr>
  <p:slideViewPr>
    <p:cSldViewPr>
      <p:cViewPr varScale="1">
        <p:scale>
          <a:sx n="68" d="100"/>
          <a:sy n="68" d="100"/>
        </p:scale>
        <p:origin x="1662" y="72"/>
      </p:cViewPr>
      <p:guideLst>
        <p:guide orient="horz" pos="4201"/>
        <p:guide pos="5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7536586168584"/>
          <c:y val="2.8949039306636802E-2"/>
          <c:w val="0.70959678325440145"/>
          <c:h val="0.947217382872978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REGION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rgbClr val="0033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D1-481C-B0DD-AE75AEEBF0F3}"/>
              </c:ext>
            </c:extLst>
          </c:dPt>
          <c:dPt>
            <c:idx val="1"/>
            <c:bubble3D val="0"/>
            <c:explosion val="0"/>
            <c:spPr>
              <a:solidFill>
                <a:srgbClr val="33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D1-481C-B0DD-AE75AEEBF0F3}"/>
              </c:ext>
            </c:extLst>
          </c:dPt>
          <c:dPt>
            <c:idx val="2"/>
            <c:bubble3D val="0"/>
            <c:explosion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D1-481C-B0DD-AE75AEEBF0F3}"/>
              </c:ext>
            </c:extLst>
          </c:dPt>
          <c:dLbls>
            <c:dLbl>
              <c:idx val="0"/>
              <c:layout>
                <c:manualLayout>
                  <c:x val="-0.20202983524559759"/>
                  <c:y val="0.266972790831973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D1-481C-B0DD-AE75AEEBF0F3}"/>
                </c:ext>
              </c:extLst>
            </c:dLbl>
            <c:dLbl>
              <c:idx val="1"/>
              <c:layout>
                <c:manualLayout>
                  <c:x val="0.21883389826623378"/>
                  <c:y val="-0.276159761757850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D1-481C-B0DD-AE75AEEBF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INTERIOR</c:v>
                </c:pt>
                <c:pt idx="1">
                  <c:v>AMBA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D1-481C-B0DD-AE75AEEBF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875949037884676E-2"/>
          <c:w val="1"/>
          <c:h val="0.9751240509621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'90'!$S$6</c:f>
              <c:strCache>
                <c:ptCount val="1"/>
                <c:pt idx="0">
                  <c:v>PORC</c:v>
                </c:pt>
              </c:strCache>
            </c:strRef>
          </c:tx>
          <c:spPr>
            <a:solidFill>
              <a:srgbClr val="003366"/>
            </a:solidFill>
            <a:ln w="47365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3366FF"/>
              </a:solidFill>
              <a:ln w="33867">
                <a:noFill/>
              </a:ln>
            </c:spPr>
            <c:extLst>
              <c:ext xmlns:c16="http://schemas.microsoft.com/office/drawing/2014/chart" uri="{C3380CC4-5D6E-409C-BE32-E72D297353CC}">
                <c16:uniqueId val="{00000001-6186-47CC-AB4A-DAE073ADB2A2}"/>
              </c:ext>
            </c:extLst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 w="33867">
                <a:noFill/>
              </a:ln>
            </c:spPr>
            <c:extLst>
              <c:ext xmlns:c16="http://schemas.microsoft.com/office/drawing/2014/chart" uri="{C3380CC4-5D6E-409C-BE32-E72D297353CC}">
                <c16:uniqueId val="{00000003-6186-47CC-AB4A-DAE073ADB2A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47365">
                <a:noFill/>
              </a:ln>
            </c:spPr>
            <c:extLst>
              <c:ext xmlns:c16="http://schemas.microsoft.com/office/drawing/2014/chart" uri="{C3380CC4-5D6E-409C-BE32-E72D297353CC}">
                <c16:uniqueId val="{00000005-6186-47CC-AB4A-DAE073ADB2A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47365">
                <a:noFill/>
              </a:ln>
            </c:spPr>
            <c:extLst>
              <c:ext xmlns:c16="http://schemas.microsoft.com/office/drawing/2014/chart" uri="{C3380CC4-5D6E-409C-BE32-E72D297353CC}">
                <c16:uniqueId val="{00000007-6186-47CC-AB4A-DAE073ADB2A2}"/>
              </c:ext>
            </c:extLst>
          </c:dPt>
          <c:dLbls>
            <c:spPr>
              <a:noFill/>
              <a:ln w="338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6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'90'!$R$7:$R$11</c:f>
              <c:strCache>
                <c:ptCount val="5"/>
                <c:pt idx="0">
                  <c:v>Excelentes</c:v>
                </c:pt>
                <c:pt idx="1">
                  <c:v>Muy buenos</c:v>
                </c:pt>
                <c:pt idx="2">
                  <c:v>Buenos</c:v>
                </c:pt>
                <c:pt idx="3">
                  <c:v>Regulares</c:v>
                </c:pt>
                <c:pt idx="4">
                  <c:v>Malos</c:v>
                </c:pt>
              </c:strCache>
            </c:strRef>
          </c:cat>
          <c:val>
            <c:numRef>
              <c:f>'90'!$S$7:$S$11</c:f>
              <c:numCache>
                <c:formatCode>0%</c:formatCode>
                <c:ptCount val="5"/>
                <c:pt idx="0">
                  <c:v>0.22</c:v>
                </c:pt>
                <c:pt idx="1">
                  <c:v>0.43</c:v>
                </c:pt>
                <c:pt idx="2">
                  <c:v>0.19</c:v>
                </c:pt>
                <c:pt idx="3">
                  <c:v>0.08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86-47CC-AB4A-DAE073ADB2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26810432"/>
        <c:axId val="326810992"/>
      </c:barChart>
      <c:catAx>
        <c:axId val="32681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7760">
            <a:noFill/>
          </a:ln>
        </c:spPr>
        <c:txPr>
          <a:bodyPr rot="0" vert="horz"/>
          <a:lstStyle/>
          <a:p>
            <a:pPr>
              <a:defRPr sz="146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6810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810992"/>
        <c:scaling>
          <c:orientation val="minMax"/>
          <c:max val="0.70000000000000062"/>
        </c:scaling>
        <c:delete val="1"/>
        <c:axPos val="l"/>
        <c:numFmt formatCode="0%" sourceLinked="1"/>
        <c:majorTickMark val="out"/>
        <c:minorTickMark val="none"/>
        <c:tickLblPos val="nextTo"/>
        <c:crossAx val="326810432"/>
        <c:crosses val="autoZero"/>
        <c:crossBetween val="between"/>
        <c:majorUnit val="0.5"/>
        <c:minorUnit val="3.0000000000000082E-2"/>
      </c:valAx>
      <c:spPr>
        <a:noFill/>
        <a:ln w="3386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89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0630176495362"/>
          <c:y val="3.3196676861673276E-2"/>
          <c:w val="0.89819376026272579"/>
          <c:h val="0.887955182072829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 w="3419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34195">
                <a:noFill/>
              </a:ln>
            </c:spPr>
            <c:extLst>
              <c:ext xmlns:c16="http://schemas.microsoft.com/office/drawing/2014/chart" uri="{C3380CC4-5D6E-409C-BE32-E72D297353CC}">
                <c16:uniqueId val="{00000001-0B1A-4C03-80D9-BD839BE6C97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51292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B1A-4C03-80D9-BD839BE6C97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34195">
                <a:noFill/>
              </a:ln>
            </c:spPr>
            <c:extLst>
              <c:ext xmlns:c16="http://schemas.microsoft.com/office/drawing/2014/chart" uri="{C3380CC4-5D6E-409C-BE32-E72D297353CC}">
                <c16:uniqueId val="{00000005-0B1A-4C03-80D9-BD839BE6C9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'90'!$R$6:$R$8</c:f>
              <c:strCache>
                <c:ptCount val="3"/>
                <c:pt idx="0">
                  <c:v>PROMOTORES</c:v>
                </c:pt>
                <c:pt idx="1">
                  <c:v>PASIVOS</c:v>
                </c:pt>
                <c:pt idx="2">
                  <c:v>DETRACTORES</c:v>
                </c:pt>
              </c:strCache>
            </c:strRef>
          </c:cat>
          <c:val>
            <c:numRef>
              <c:f>'90'!$S$6:$S$8</c:f>
              <c:numCache>
                <c:formatCode>0%</c:formatCode>
                <c:ptCount val="3"/>
                <c:pt idx="0">
                  <c:v>0.56000000000000005</c:v>
                </c:pt>
                <c:pt idx="1">
                  <c:v>0.23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1A-4C03-80D9-BD839BE6C9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6813792"/>
        <c:axId val="326814352"/>
      </c:barChart>
      <c:catAx>
        <c:axId val="32681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8549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681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814352"/>
        <c:scaling>
          <c:orientation val="minMax"/>
          <c:max val="0.6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26813792"/>
        <c:crosses val="autoZero"/>
        <c:crossBetween val="between"/>
        <c:majorUnit val="0.65"/>
        <c:minorUnit val="0.03"/>
      </c:valAx>
      <c:spPr>
        <a:noFill/>
        <a:ln w="34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5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766642653703242E-2"/>
          <c:y val="1.8239915831799017E-2"/>
          <c:w val="0.92886629564226797"/>
          <c:h val="0.8512156037566657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2060"/>
            </a:solidFill>
            <a:ln w="381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103-461C-8770-8CAC6FFEFA4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103-461C-8770-8CAC6FFEFA4D}"/>
              </c:ext>
            </c:extLst>
          </c:dPt>
          <c:dLbls>
            <c:dLbl>
              <c:idx val="0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103-461C-8770-8CAC6FFEFA4D}"/>
                </c:ext>
              </c:extLst>
            </c:dLbl>
            <c:dLbl>
              <c:idx val="1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103-461C-8770-8CAC6FFEFA4D}"/>
                </c:ext>
              </c:extLst>
            </c:dLbl>
            <c:dLbl>
              <c:idx val="2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103-461C-8770-8CAC6FFEFA4D}"/>
                </c:ext>
              </c:extLst>
            </c:dLbl>
            <c:dLbl>
              <c:idx val="3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103-461C-8770-8CAC6FFEFA4D}"/>
                </c:ext>
              </c:extLst>
            </c:dLbl>
            <c:dLbl>
              <c:idx val="4"/>
              <c:layout>
                <c:manualLayout>
                  <c:x val="-2.6169447170428526E-3"/>
                  <c:y val="-4.9410622936702842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03-461C-8770-8CAC6FFEFA4D}"/>
                </c:ext>
              </c:extLst>
            </c:dLbl>
            <c:dLbl>
              <c:idx val="5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103-461C-8770-8CAC6FFEFA4D}"/>
                </c:ext>
              </c:extLst>
            </c:dLbl>
            <c:dLbl>
              <c:idx val="6"/>
              <c:spPr>
                <a:noFill/>
                <a:ln w="2756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103-461C-8770-8CAC6FFEFA4D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'90'!$R$6:$R$8</c:f>
              <c:strCache>
                <c:ptCount val="3"/>
                <c:pt idx="0">
                  <c:v>GLOBAL</c:v>
                </c:pt>
                <c:pt idx="1">
                  <c:v>AMBA</c:v>
                </c:pt>
                <c:pt idx="2">
                  <c:v>INTERIOR</c:v>
                </c:pt>
              </c:strCache>
            </c:strRef>
          </c:cat>
          <c:val>
            <c:numRef>
              <c:f>'90'!$S$6:$S$8</c:f>
              <c:numCache>
                <c:formatCode>0%</c:formatCode>
                <c:ptCount val="3"/>
                <c:pt idx="0">
                  <c:v>0.35</c:v>
                </c:pt>
                <c:pt idx="1">
                  <c:v>0.28999999999999998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03-461C-8770-8CAC6FFEF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817152"/>
        <c:axId val="326817712"/>
      </c:barChart>
      <c:lineChart>
        <c:grouping val="standard"/>
        <c:varyColors val="0"/>
        <c:ser>
          <c:idx val="0"/>
          <c:order val="1"/>
          <c:spPr>
            <a:ln w="20671">
              <a:noFill/>
            </a:ln>
          </c:spPr>
          <c:marker>
            <c:symbol val="diamond"/>
            <c:size val="17"/>
            <c:spPr>
              <a:solidFill>
                <a:srgbClr val="00B0F0"/>
              </a:solidFill>
              <a:ln w="22225">
                <a:solidFill>
                  <a:srgbClr val="003366"/>
                </a:solidFill>
                <a:prstDash val="solid"/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3103-461C-8770-8CAC6FFEFA4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A-3103-461C-8770-8CAC6FFEFA4D}"/>
              </c:ext>
            </c:extLst>
          </c:dPt>
          <c:dLbls>
            <c:dLbl>
              <c:idx val="0"/>
              <c:layout>
                <c:manualLayout>
                  <c:x val="-2.9715531793736941E-2"/>
                  <c:y val="-6.4134298796971759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03-461C-8770-8CAC6FFEFA4D}"/>
                </c:ext>
              </c:extLst>
            </c:dLbl>
            <c:dLbl>
              <c:idx val="1"/>
              <c:layout>
                <c:manualLayout>
                  <c:x val="-3.0621034981029728E-2"/>
                  <c:y val="-7.6985865446715401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03-461C-8770-8CAC6FFEFA4D}"/>
                </c:ext>
              </c:extLst>
            </c:dLbl>
            <c:dLbl>
              <c:idx val="2"/>
              <c:layout>
                <c:manualLayout>
                  <c:x val="-3.1539541364983943E-2"/>
                  <c:y val="-6.740009122666385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03-461C-8770-8CAC6FFEFA4D}"/>
                </c:ext>
              </c:extLst>
            </c:dLbl>
            <c:dLbl>
              <c:idx val="3"/>
              <c:layout>
                <c:manualLayout>
                  <c:x val="-2.8439286109844707E-2"/>
                  <c:y val="-4.8350924799844444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03-461C-8770-8CAC6FFEFA4D}"/>
                </c:ext>
              </c:extLst>
            </c:dLbl>
            <c:dLbl>
              <c:idx val="4"/>
              <c:layout>
                <c:manualLayout>
                  <c:x val="-3.1569478464368861E-2"/>
                  <c:y val="-6.057021878843194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03-461C-8770-8CAC6FFEFA4D}"/>
                </c:ext>
              </c:extLst>
            </c:dLbl>
            <c:dLbl>
              <c:idx val="5"/>
              <c:layout>
                <c:manualLayout>
                  <c:x val="-3.1754797651218913E-2"/>
                  <c:y val="-5.4785054534324751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03-461C-8770-8CAC6FFEFA4D}"/>
                </c:ext>
              </c:extLst>
            </c:dLbl>
            <c:dLbl>
              <c:idx val="6"/>
              <c:layout>
                <c:manualLayout>
                  <c:x val="-3.186144176486104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103-461C-8770-8CAC6FFEFA4D}"/>
                </c:ext>
              </c:extLst>
            </c:dLbl>
            <c:dLbl>
              <c:idx val="7"/>
              <c:layout>
                <c:manualLayout>
                  <c:x val="-2.9312526423672079E-2"/>
                  <c:y val="-3.55217217925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03-461C-8770-8CAC6FFEFA4D}"/>
                </c:ext>
              </c:extLst>
            </c:dLbl>
            <c:dLbl>
              <c:idx val="8"/>
              <c:layout>
                <c:manualLayout>
                  <c:x val="-3.4410357106049921E-2"/>
                  <c:y val="-4.313351931958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03-461C-8770-8CAC6FFEFA4D}"/>
                </c:ext>
              </c:extLst>
            </c:dLbl>
            <c:dLbl>
              <c:idx val="9"/>
              <c:layout>
                <c:manualLayout>
                  <c:x val="-3.186144176486095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103-461C-8770-8CAC6FFEFA4D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'90'!$R$6:$R$8</c:f>
              <c:strCache>
                <c:ptCount val="3"/>
                <c:pt idx="0">
                  <c:v>GLOBAL</c:v>
                </c:pt>
                <c:pt idx="1">
                  <c:v>AMBA</c:v>
                </c:pt>
                <c:pt idx="2">
                  <c:v>INTERIOR</c:v>
                </c:pt>
              </c:strCache>
            </c:strRef>
          </c:cat>
          <c:val>
            <c:numRef>
              <c:f>'90'!$T$6:$T$8</c:f>
              <c:numCache>
                <c:formatCode>0.0</c:formatCode>
                <c:ptCount val="3"/>
                <c:pt idx="0" formatCode="General">
                  <c:v>7.7</c:v>
                </c:pt>
                <c:pt idx="1">
                  <c:v>7.6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103-461C-8770-8CAC6FFEF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382864"/>
        <c:axId val="327383424"/>
      </c:lineChart>
      <c:catAx>
        <c:axId val="3268171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68177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6817712"/>
        <c:scaling>
          <c:orientation val="minMax"/>
          <c:max val="0.60000000000000009"/>
          <c:min val="-0.1"/>
        </c:scaling>
        <c:delete val="0"/>
        <c:axPos val="l"/>
        <c:numFmt formatCode="0%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6817152"/>
        <c:crosses val="autoZero"/>
        <c:crossBetween val="between"/>
      </c:valAx>
      <c:catAx>
        <c:axId val="327382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7383424"/>
        <c:crosses val="autoZero"/>
        <c:auto val="0"/>
        <c:lblAlgn val="ctr"/>
        <c:lblOffset val="100"/>
        <c:noMultiLvlLbl val="0"/>
      </c:catAx>
      <c:valAx>
        <c:axId val="327383424"/>
        <c:scaling>
          <c:orientation val="minMax"/>
          <c:min val="5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44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7382864"/>
        <c:crosses val="max"/>
        <c:crossBetween val="between"/>
      </c:valAx>
      <c:spPr>
        <a:noFill/>
        <a:ln w="275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075110949698512E-2"/>
          <c:y val="0.11746047453990047"/>
          <c:w val="0.92886629564226797"/>
          <c:h val="0.7740440580948090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2060"/>
            </a:solidFill>
            <a:ln w="381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E1-4FE4-AA36-7E77D7DA7EE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4E1-4FE4-AA36-7E77D7DA7EE1}"/>
              </c:ext>
            </c:extLst>
          </c:dPt>
          <c:dLbls>
            <c:dLbl>
              <c:idx val="0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4E1-4FE4-AA36-7E77D7DA7EE1}"/>
                </c:ext>
              </c:extLst>
            </c:dLbl>
            <c:dLbl>
              <c:idx val="1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E1-4FE4-AA36-7E77D7DA7EE1}"/>
                </c:ext>
              </c:extLst>
            </c:dLbl>
            <c:dLbl>
              <c:idx val="2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4E1-4FE4-AA36-7E77D7DA7EE1}"/>
                </c:ext>
              </c:extLst>
            </c:dLbl>
            <c:dLbl>
              <c:idx val="3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4E1-4FE4-AA36-7E77D7DA7EE1}"/>
                </c:ext>
              </c:extLst>
            </c:dLbl>
            <c:dLbl>
              <c:idx val="4"/>
              <c:layout>
                <c:manualLayout>
                  <c:x val="-2.6169447170428526E-3"/>
                  <c:y val="-4.9410622936702842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E1-4FE4-AA36-7E77D7DA7EE1}"/>
                </c:ext>
              </c:extLst>
            </c:dLbl>
            <c:dLbl>
              <c:idx val="5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4E1-4FE4-AA36-7E77D7DA7EE1}"/>
                </c:ext>
              </c:extLst>
            </c:dLbl>
            <c:dLbl>
              <c:idx val="6"/>
              <c:spPr>
                <a:noFill/>
                <a:ln w="2756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4E1-4FE4-AA36-7E77D7DA7EE1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'90'!$R$6:$R$8</c:f>
              <c:strCache>
                <c:ptCount val="3"/>
                <c:pt idx="0">
                  <c:v>GLOBAL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'90'!$S$6:$S$8</c:f>
              <c:numCache>
                <c:formatCode>0%</c:formatCode>
                <c:ptCount val="3"/>
                <c:pt idx="0">
                  <c:v>0.35</c:v>
                </c:pt>
                <c:pt idx="1">
                  <c:v>0.32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E1-4FE4-AA36-7E77D7DA7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386784"/>
        <c:axId val="327387344"/>
      </c:barChart>
      <c:lineChart>
        <c:grouping val="standard"/>
        <c:varyColors val="0"/>
        <c:ser>
          <c:idx val="0"/>
          <c:order val="1"/>
          <c:spPr>
            <a:ln w="20671">
              <a:noFill/>
            </a:ln>
          </c:spPr>
          <c:marker>
            <c:symbol val="diamond"/>
            <c:size val="17"/>
            <c:spPr>
              <a:solidFill>
                <a:srgbClr val="00B0F0"/>
              </a:solidFill>
              <a:ln w="22225">
                <a:solidFill>
                  <a:srgbClr val="003366"/>
                </a:solidFill>
                <a:prstDash val="solid"/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4E1-4FE4-AA36-7E77D7DA7EE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A-E4E1-4FE4-AA36-7E77D7DA7EE1}"/>
              </c:ext>
            </c:extLst>
          </c:dPt>
          <c:dLbls>
            <c:dLbl>
              <c:idx val="0"/>
              <c:layout>
                <c:manualLayout>
                  <c:x val="-2.9715531793736941E-2"/>
                  <c:y val="-6.4134298796971759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E1-4FE4-AA36-7E77D7DA7EE1}"/>
                </c:ext>
              </c:extLst>
            </c:dLbl>
            <c:dLbl>
              <c:idx val="1"/>
              <c:layout>
                <c:manualLayout>
                  <c:x val="-3.3237999761078385E-2"/>
                  <c:y val="-6.2223151637580465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E1-4FE4-AA36-7E77D7DA7EE1}"/>
                </c:ext>
              </c:extLst>
            </c:dLbl>
            <c:dLbl>
              <c:idx val="2"/>
              <c:layout>
                <c:manualLayout>
                  <c:x val="-3.1539541364983943E-2"/>
                  <c:y val="-6.0709222997988678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E1-4FE4-AA36-7E77D7DA7EE1}"/>
                </c:ext>
              </c:extLst>
            </c:dLbl>
            <c:dLbl>
              <c:idx val="3"/>
              <c:layout>
                <c:manualLayout>
                  <c:x val="-2.8439286109844707E-2"/>
                  <c:y val="-4.8350924799844444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E1-4FE4-AA36-7E77D7DA7EE1}"/>
                </c:ext>
              </c:extLst>
            </c:dLbl>
            <c:dLbl>
              <c:idx val="4"/>
              <c:layout>
                <c:manualLayout>
                  <c:x val="-3.1569478464368861E-2"/>
                  <c:y val="-6.057021878843194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E1-4FE4-AA36-7E77D7DA7EE1}"/>
                </c:ext>
              </c:extLst>
            </c:dLbl>
            <c:dLbl>
              <c:idx val="5"/>
              <c:layout>
                <c:manualLayout>
                  <c:x val="-3.1754797651218913E-2"/>
                  <c:y val="-5.4785054534324751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4E1-4FE4-AA36-7E77D7DA7EE1}"/>
                </c:ext>
              </c:extLst>
            </c:dLbl>
            <c:dLbl>
              <c:idx val="6"/>
              <c:layout>
                <c:manualLayout>
                  <c:x val="-3.186144176486104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4E1-4FE4-AA36-7E77D7DA7EE1}"/>
                </c:ext>
              </c:extLst>
            </c:dLbl>
            <c:dLbl>
              <c:idx val="7"/>
              <c:layout>
                <c:manualLayout>
                  <c:x val="-2.9312526423672079E-2"/>
                  <c:y val="-3.55217217925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E1-4FE4-AA36-7E77D7DA7EE1}"/>
                </c:ext>
              </c:extLst>
            </c:dLbl>
            <c:dLbl>
              <c:idx val="8"/>
              <c:layout>
                <c:manualLayout>
                  <c:x val="-3.4410357106049921E-2"/>
                  <c:y val="-4.313351931958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4E1-4FE4-AA36-7E77D7DA7EE1}"/>
                </c:ext>
              </c:extLst>
            </c:dLbl>
            <c:dLbl>
              <c:idx val="9"/>
              <c:layout>
                <c:manualLayout>
                  <c:x val="-3.186144176486095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4E1-4FE4-AA36-7E77D7DA7EE1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'90'!$R$6:$R$8</c:f>
              <c:strCache>
                <c:ptCount val="3"/>
                <c:pt idx="0">
                  <c:v>GLOBAL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'90'!$T$6:$T$8</c:f>
              <c:numCache>
                <c:formatCode>0.0</c:formatCode>
                <c:ptCount val="3"/>
                <c:pt idx="0" formatCode="General">
                  <c:v>7.7</c:v>
                </c:pt>
                <c:pt idx="1">
                  <c:v>7.7</c:v>
                </c:pt>
                <c:pt idx="2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4E1-4FE4-AA36-7E77D7DA7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387904"/>
        <c:axId val="327388464"/>
      </c:lineChart>
      <c:catAx>
        <c:axId val="3273867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73873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7387344"/>
        <c:scaling>
          <c:orientation val="minMax"/>
          <c:max val="0.60000000000000009"/>
          <c:min val="-0.1"/>
        </c:scaling>
        <c:delete val="0"/>
        <c:axPos val="l"/>
        <c:numFmt formatCode="0%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7386784"/>
        <c:crosses val="autoZero"/>
        <c:crossBetween val="between"/>
      </c:valAx>
      <c:catAx>
        <c:axId val="327387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7388464"/>
        <c:crosses val="autoZero"/>
        <c:auto val="0"/>
        <c:lblAlgn val="ctr"/>
        <c:lblOffset val="100"/>
        <c:noMultiLvlLbl val="0"/>
      </c:catAx>
      <c:valAx>
        <c:axId val="327388464"/>
        <c:scaling>
          <c:orientation val="minMax"/>
          <c:min val="5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44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7387904"/>
        <c:crosses val="max"/>
        <c:crossBetween val="between"/>
      </c:valAx>
      <c:spPr>
        <a:noFill/>
        <a:ln w="275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766642653703242E-2"/>
          <c:y val="1.8239915831799017E-2"/>
          <c:w val="0.92886629564226797"/>
          <c:h val="0.83467884397198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2060"/>
            </a:solidFill>
            <a:ln w="381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2B-4EA2-8673-5B636AA3C1AE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 w="381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52B-4EA2-8673-5B636AA3C1AE}"/>
              </c:ext>
            </c:extLst>
          </c:dPt>
          <c:dLbls>
            <c:dLbl>
              <c:idx val="0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52B-4EA2-8673-5B636AA3C1AE}"/>
                </c:ext>
              </c:extLst>
            </c:dLbl>
            <c:dLbl>
              <c:idx val="1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52B-4EA2-8673-5B636AA3C1AE}"/>
                </c:ext>
              </c:extLst>
            </c:dLbl>
            <c:dLbl>
              <c:idx val="2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52B-4EA2-8673-5B636AA3C1AE}"/>
                </c:ext>
              </c:extLst>
            </c:dLbl>
            <c:dLbl>
              <c:idx val="3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52B-4EA2-8673-5B636AA3C1AE}"/>
                </c:ext>
              </c:extLst>
            </c:dLbl>
            <c:dLbl>
              <c:idx val="4"/>
              <c:layout>
                <c:manualLayout>
                  <c:x val="-2.6169447170428526E-3"/>
                  <c:y val="-4.9410622936702842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2B-4EA2-8673-5B636AA3C1AE}"/>
                </c:ext>
              </c:extLst>
            </c:dLbl>
            <c:dLbl>
              <c:idx val="5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52B-4EA2-8673-5B636AA3C1AE}"/>
                </c:ext>
              </c:extLst>
            </c:dLbl>
            <c:dLbl>
              <c:idx val="6"/>
              <c:spPr>
                <a:noFill/>
                <a:ln w="2756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952B-4EA2-8673-5B636AA3C1AE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'90'!$R$6:$R$9</c:f>
              <c:strCache>
                <c:ptCount val="4"/>
                <c:pt idx="0">
                  <c:v>GLOBAL</c:v>
                </c:pt>
                <c:pt idx="1">
                  <c:v>JOVENES DE HASTA 35 AÑOS</c:v>
                </c:pt>
                <c:pt idx="2">
                  <c:v>ADULTOS DE 36 A 49 AÑOS</c:v>
                </c:pt>
                <c:pt idx="3">
                  <c:v>ADULTOS MAYORES DE 50 Y MAS AÑOS</c:v>
                </c:pt>
              </c:strCache>
            </c:strRef>
          </c:cat>
          <c:val>
            <c:numRef>
              <c:f>'90'!$S$6:$S$9</c:f>
              <c:numCache>
                <c:formatCode>0%</c:formatCode>
                <c:ptCount val="4"/>
                <c:pt idx="0">
                  <c:v>0.35</c:v>
                </c:pt>
                <c:pt idx="1">
                  <c:v>0.24</c:v>
                </c:pt>
                <c:pt idx="2">
                  <c:v>0.3</c:v>
                </c:pt>
                <c:pt idx="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2B-4EA2-8673-5B636AA3C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825568"/>
        <c:axId val="328826128"/>
      </c:barChart>
      <c:lineChart>
        <c:grouping val="standard"/>
        <c:varyColors val="0"/>
        <c:ser>
          <c:idx val="0"/>
          <c:order val="1"/>
          <c:spPr>
            <a:ln w="20671">
              <a:noFill/>
            </a:ln>
          </c:spPr>
          <c:marker>
            <c:symbol val="diamond"/>
            <c:size val="17"/>
            <c:spPr>
              <a:solidFill>
                <a:srgbClr val="00B0F0"/>
              </a:solidFill>
              <a:ln w="22225">
                <a:solidFill>
                  <a:srgbClr val="003366"/>
                </a:solidFill>
                <a:prstDash val="solid"/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952B-4EA2-8673-5B636AA3C1A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A-952B-4EA2-8673-5B636AA3C1AE}"/>
              </c:ext>
            </c:extLst>
          </c:dPt>
          <c:dLbls>
            <c:dLbl>
              <c:idx val="0"/>
              <c:layout>
                <c:manualLayout>
                  <c:x val="-2.9715531793736941E-2"/>
                  <c:y val="-6.4134298796971759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2B-4EA2-8673-5B636AA3C1AE}"/>
                </c:ext>
              </c:extLst>
            </c:dLbl>
            <c:dLbl>
              <c:idx val="1"/>
              <c:layout>
                <c:manualLayout>
                  <c:x val="-3.0621034981029728E-2"/>
                  <c:y val="-8.1516025899777689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2B-4EA2-8673-5B636AA3C1AE}"/>
                </c:ext>
              </c:extLst>
            </c:dLbl>
            <c:dLbl>
              <c:idx val="2"/>
              <c:layout>
                <c:manualLayout>
                  <c:x val="-2.7614124289419756E-2"/>
                  <c:y val="-6.0709222997988678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2B-4EA2-8673-5B636AA3C1AE}"/>
                </c:ext>
              </c:extLst>
            </c:dLbl>
            <c:dLbl>
              <c:idx val="3"/>
              <c:layout>
                <c:manualLayout>
                  <c:x val="-2.8439286109844707E-2"/>
                  <c:y val="-6.2131557953747418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2B-4EA2-8673-5B636AA3C1AE}"/>
                </c:ext>
              </c:extLst>
            </c:dLbl>
            <c:dLbl>
              <c:idx val="4"/>
              <c:layout>
                <c:manualLayout>
                  <c:x val="-3.1569478464368861E-2"/>
                  <c:y val="-6.057021878843194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2B-4EA2-8673-5B636AA3C1AE}"/>
                </c:ext>
              </c:extLst>
            </c:dLbl>
            <c:dLbl>
              <c:idx val="5"/>
              <c:layout>
                <c:manualLayout>
                  <c:x val="-3.1754797651218913E-2"/>
                  <c:y val="-5.4785054534324751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2B-4EA2-8673-5B636AA3C1AE}"/>
                </c:ext>
              </c:extLst>
            </c:dLbl>
            <c:dLbl>
              <c:idx val="6"/>
              <c:layout>
                <c:manualLayout>
                  <c:x val="-3.186144176486104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52B-4EA2-8673-5B636AA3C1AE}"/>
                </c:ext>
              </c:extLst>
            </c:dLbl>
            <c:dLbl>
              <c:idx val="7"/>
              <c:layout>
                <c:manualLayout>
                  <c:x val="-2.9312526423672079E-2"/>
                  <c:y val="-3.55217217925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2B-4EA2-8673-5B636AA3C1AE}"/>
                </c:ext>
              </c:extLst>
            </c:dLbl>
            <c:dLbl>
              <c:idx val="8"/>
              <c:layout>
                <c:manualLayout>
                  <c:x val="-3.4410357106049921E-2"/>
                  <c:y val="-4.313351931958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52B-4EA2-8673-5B636AA3C1AE}"/>
                </c:ext>
              </c:extLst>
            </c:dLbl>
            <c:dLbl>
              <c:idx val="9"/>
              <c:layout>
                <c:manualLayout>
                  <c:x val="-3.186144176486095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52B-4EA2-8673-5B636AA3C1AE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rgbClr val="222268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'90'!$R$6:$R$9</c:f>
              <c:strCache>
                <c:ptCount val="4"/>
                <c:pt idx="0">
                  <c:v>GLOBAL</c:v>
                </c:pt>
                <c:pt idx="1">
                  <c:v>JOVENES DE HASTA 35 AÑOS</c:v>
                </c:pt>
                <c:pt idx="2">
                  <c:v>ADULTOS DE 36 A 49 AÑOS</c:v>
                </c:pt>
                <c:pt idx="3">
                  <c:v>ADULTOS MAYORES DE 50 Y MAS AÑOS</c:v>
                </c:pt>
              </c:strCache>
            </c:strRef>
          </c:cat>
          <c:val>
            <c:numRef>
              <c:f>'90'!$T$6:$T$9</c:f>
              <c:numCache>
                <c:formatCode>0.0</c:formatCode>
                <c:ptCount val="4"/>
                <c:pt idx="0" formatCode="General">
                  <c:v>7.7</c:v>
                </c:pt>
                <c:pt idx="1">
                  <c:v>7.5</c:v>
                </c:pt>
                <c:pt idx="2">
                  <c:v>7.6</c:v>
                </c:pt>
                <c:pt idx="3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52B-4EA2-8673-5B636AA3C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826688"/>
        <c:axId val="328827248"/>
      </c:lineChart>
      <c:catAx>
        <c:axId val="3288255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88261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8826128"/>
        <c:scaling>
          <c:orientation val="minMax"/>
          <c:max val="0.60000000000000009"/>
          <c:min val="-0.1"/>
        </c:scaling>
        <c:delete val="0"/>
        <c:axPos val="l"/>
        <c:numFmt formatCode="0%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8825568"/>
        <c:crosses val="autoZero"/>
        <c:crossBetween val="between"/>
      </c:valAx>
      <c:catAx>
        <c:axId val="328826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8827248"/>
        <c:crosses val="autoZero"/>
        <c:auto val="0"/>
        <c:lblAlgn val="ctr"/>
        <c:lblOffset val="100"/>
        <c:noMultiLvlLbl val="0"/>
      </c:catAx>
      <c:valAx>
        <c:axId val="328827248"/>
        <c:scaling>
          <c:orientation val="minMax"/>
          <c:min val="5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44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8826688"/>
        <c:crosses val="max"/>
        <c:crossBetween val="between"/>
      </c:valAx>
      <c:spPr>
        <a:noFill/>
        <a:ln w="275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780169919679434E-2"/>
          <c:y val="1.5592573484701583E-2"/>
          <c:w val="0.89801969647030211"/>
          <c:h val="0.9714485463496161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2060"/>
            </a:solidFill>
            <a:ln w="2222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55-44E2-90F0-92B2218D26A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55-44E2-90F0-92B2218D26A2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 w="22225">
                <a:noFill/>
              </a:ln>
            </c:spPr>
            <c:extLst>
              <c:ext xmlns:c16="http://schemas.microsoft.com/office/drawing/2014/chart" uri="{C3380CC4-5D6E-409C-BE32-E72D297353CC}">
                <c16:uniqueId val="{00000003-B855-44E2-90F0-92B2218D26A2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 w="22225">
                <a:noFill/>
              </a:ln>
            </c:spPr>
            <c:extLst>
              <c:ext xmlns:c16="http://schemas.microsoft.com/office/drawing/2014/chart" uri="{C3380CC4-5D6E-409C-BE32-E72D297353CC}">
                <c16:uniqueId val="{00000005-B855-44E2-90F0-92B2218D26A2}"/>
              </c:ext>
            </c:extLst>
          </c:dPt>
          <c:dLbls>
            <c:dLbl>
              <c:idx val="0"/>
              <c:spPr>
                <a:solidFill>
                  <a:schemeClr val="tx1"/>
                </a:solidFill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55-44E2-90F0-92B2218D26A2}"/>
                </c:ext>
              </c:extLst>
            </c:dLbl>
            <c:dLbl>
              <c:idx val="1"/>
              <c:spPr>
                <a:solidFill>
                  <a:schemeClr val="tx1"/>
                </a:solidFill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855-44E2-90F0-92B2218D26A2}"/>
                </c:ext>
              </c:extLst>
            </c:dLbl>
            <c:dLbl>
              <c:idx val="2"/>
              <c:spPr>
                <a:solidFill>
                  <a:schemeClr val="tx1"/>
                </a:solidFill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855-44E2-90F0-92B2218D26A2}"/>
                </c:ext>
              </c:extLst>
            </c:dLbl>
            <c:dLbl>
              <c:idx val="3"/>
              <c:spPr>
                <a:solidFill>
                  <a:schemeClr val="tx1"/>
                </a:solidFill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855-44E2-90F0-92B2218D26A2}"/>
                </c:ext>
              </c:extLst>
            </c:dLbl>
            <c:dLbl>
              <c:idx val="4"/>
              <c:spPr>
                <a:solidFill>
                  <a:schemeClr val="tx1"/>
                </a:solidFill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55-44E2-90F0-92B2218D26A2}"/>
                </c:ext>
              </c:extLst>
            </c:dLbl>
            <c:dLbl>
              <c:idx val="5"/>
              <c:spPr>
                <a:solidFill>
                  <a:schemeClr val="tx1"/>
                </a:solidFill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855-44E2-90F0-92B2218D26A2}"/>
                </c:ext>
              </c:extLst>
            </c:dLbl>
            <c:dLbl>
              <c:idx val="6"/>
              <c:spPr>
                <a:solidFill>
                  <a:schemeClr val="tx1"/>
                </a:solidFill>
                <a:ln w="2756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855-44E2-90F0-92B2218D26A2}"/>
                </c:ext>
              </c:extLst>
            </c:dLbl>
            <c:spPr>
              <a:solidFill>
                <a:schemeClr val="tx1"/>
              </a:solidFill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c:spPr>
            <c:trendlineType val="poly"/>
            <c:order val="2"/>
            <c:dispRSqr val="0"/>
            <c:dispEq val="0"/>
          </c:trendline>
          <c:cat>
            <c:numRef>
              <c:f>'90'!$R$6:$R$10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'90'!$S$6:$S$10</c:f>
              <c:numCache>
                <c:formatCode>0%</c:formatCode>
                <c:ptCount val="5"/>
                <c:pt idx="0">
                  <c:v>0.36</c:v>
                </c:pt>
                <c:pt idx="1">
                  <c:v>0.31</c:v>
                </c:pt>
                <c:pt idx="2">
                  <c:v>0.31</c:v>
                </c:pt>
                <c:pt idx="3">
                  <c:v>0.33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55-44E2-90F0-92B2218D2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830048"/>
        <c:axId val="328830608"/>
      </c:barChart>
      <c:lineChart>
        <c:grouping val="standard"/>
        <c:varyColors val="0"/>
        <c:ser>
          <c:idx val="0"/>
          <c:order val="1"/>
          <c:spPr>
            <a:ln w="28575"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diamond"/>
            <c:size val="18"/>
            <c:spPr>
              <a:solidFill>
                <a:srgbClr val="0070C0"/>
              </a:solidFill>
              <a:ln w="22225">
                <a:solidFill>
                  <a:srgbClr val="003366"/>
                </a:solidFill>
                <a:prstDash val="solid"/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D-B855-44E2-90F0-92B2218D26A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B855-44E2-90F0-92B2218D26A2}"/>
              </c:ext>
            </c:extLst>
          </c:dPt>
          <c:dLbls>
            <c:dLbl>
              <c:idx val="0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855-44E2-90F0-92B2218D26A2}"/>
                </c:ext>
              </c:extLst>
            </c:dLbl>
            <c:dLbl>
              <c:idx val="1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855-44E2-90F0-92B2218D26A2}"/>
                </c:ext>
              </c:extLst>
            </c:dLbl>
            <c:dLbl>
              <c:idx val="2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855-44E2-90F0-92B2218D26A2}"/>
                </c:ext>
              </c:extLst>
            </c:dLbl>
            <c:dLbl>
              <c:idx val="3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B855-44E2-90F0-92B2218D26A2}"/>
                </c:ext>
              </c:extLst>
            </c:dLbl>
            <c:dLbl>
              <c:idx val="4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855-44E2-90F0-92B2218D26A2}"/>
                </c:ext>
              </c:extLst>
            </c:dLbl>
            <c:dLbl>
              <c:idx val="5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B855-44E2-90F0-92B2218D26A2}"/>
                </c:ext>
              </c:extLst>
            </c:dLbl>
            <c:dLbl>
              <c:idx val="7"/>
              <c:spPr>
                <a:solidFill>
                  <a:schemeClr val="bg1"/>
                </a:solidFill>
                <a:ln w="2756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855-44E2-90F0-92B2218D26A2}"/>
                </c:ext>
              </c:extLst>
            </c:dLbl>
            <c:dLbl>
              <c:idx val="8"/>
              <c:spPr>
                <a:solidFill>
                  <a:schemeClr val="bg1"/>
                </a:solidFill>
                <a:ln w="2756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B855-44E2-90F0-92B2218D26A2}"/>
                </c:ext>
              </c:extLst>
            </c:dLbl>
            <c:dLbl>
              <c:idx val="9"/>
              <c:spPr>
                <a:solidFill>
                  <a:schemeClr val="bg1"/>
                </a:solidFill>
                <a:ln w="2756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B855-44E2-90F0-92B2218D26A2}"/>
                </c:ext>
              </c:extLst>
            </c:dLbl>
            <c:dLbl>
              <c:idx val="10"/>
              <c:spPr>
                <a:solidFill>
                  <a:schemeClr val="bg1"/>
                </a:solidFill>
                <a:ln w="2756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222268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B855-44E2-90F0-92B2218D26A2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222268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'90'!$R$6:$R$10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'90'!$T$6:$T$10</c:f>
              <c:numCache>
                <c:formatCode>0.0</c:formatCode>
                <c:ptCount val="5"/>
                <c:pt idx="0">
                  <c:v>8</c:v>
                </c:pt>
                <c:pt idx="1">
                  <c:v>7.8</c:v>
                </c:pt>
                <c:pt idx="2">
                  <c:v>7.7</c:v>
                </c:pt>
                <c:pt idx="3">
                  <c:v>7.7</c:v>
                </c:pt>
                <c:pt idx="4">
                  <c:v>7.7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B855-44E2-90F0-92B2218D2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831168"/>
        <c:axId val="328831728"/>
      </c:lineChart>
      <c:catAx>
        <c:axId val="3288300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8830608"/>
        <c:crosses val="autoZero"/>
        <c:auto val="0"/>
        <c:lblAlgn val="ctr"/>
        <c:lblOffset val="10"/>
        <c:tickLblSkip val="1"/>
        <c:tickMarkSkip val="1"/>
        <c:noMultiLvlLbl val="0"/>
      </c:catAx>
      <c:valAx>
        <c:axId val="328830608"/>
        <c:scaling>
          <c:orientation val="minMax"/>
          <c:max val="0.5"/>
          <c:min val="-0.1"/>
        </c:scaling>
        <c:delete val="0"/>
        <c:axPos val="l"/>
        <c:numFmt formatCode="0%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1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8830048"/>
        <c:crosses val="autoZero"/>
        <c:crossBetween val="between"/>
      </c:valAx>
      <c:catAx>
        <c:axId val="32883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8831728"/>
        <c:crosses val="autoZero"/>
        <c:auto val="0"/>
        <c:lblAlgn val="ctr"/>
        <c:lblOffset val="100"/>
        <c:noMultiLvlLbl val="0"/>
      </c:catAx>
      <c:valAx>
        <c:axId val="328831728"/>
        <c:scaling>
          <c:orientation val="minMax"/>
          <c:max val="8.5"/>
          <c:min val="4"/>
        </c:scaling>
        <c:delete val="0"/>
        <c:axPos val="r"/>
        <c:numFmt formatCode="0.0" sourceLinked="1"/>
        <c:majorTickMark val="cross"/>
        <c:minorTickMark val="none"/>
        <c:tickLblPos val="nextTo"/>
        <c:spPr>
          <a:ln w="3445">
            <a:noFill/>
            <a:prstDash val="solid"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8831168"/>
        <c:crosses val="max"/>
        <c:crossBetween val="between"/>
      </c:valAx>
      <c:spPr>
        <a:noFill/>
        <a:ln w="275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75321260600678E-3"/>
          <c:y val="3.1722183610246764E-2"/>
          <c:w val="0.99362244897959184"/>
          <c:h val="0.862876490177675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80"/>
            </a:solidFill>
            <a:ln w="2755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7551">
                <a:noFill/>
              </a:ln>
            </c:spPr>
            <c:extLst>
              <c:ext xmlns:c16="http://schemas.microsoft.com/office/drawing/2014/chart" uri="{C3380CC4-5D6E-409C-BE32-E72D297353CC}">
                <c16:uniqueId val="{00000001-6D50-4C88-8BDD-BF39340DBE4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7551">
                <a:noFill/>
              </a:ln>
            </c:spPr>
            <c:extLst>
              <c:ext xmlns:c16="http://schemas.microsoft.com/office/drawing/2014/chart" uri="{C3380CC4-5D6E-409C-BE32-E72D297353CC}">
                <c16:uniqueId val="{00000003-6D50-4C88-8BDD-BF39340DBE4B}"/>
              </c:ext>
            </c:extLst>
          </c:dPt>
          <c:dPt>
            <c:idx val="2"/>
            <c:invertIfNegative val="0"/>
            <c:bubble3D val="0"/>
            <c:spPr>
              <a:solidFill>
                <a:srgbClr val="990000"/>
              </a:solidFill>
              <a:ln w="27551">
                <a:noFill/>
              </a:ln>
            </c:spPr>
            <c:extLst>
              <c:ext xmlns:c16="http://schemas.microsoft.com/office/drawing/2014/chart" uri="{C3380CC4-5D6E-409C-BE32-E72D297353CC}">
                <c16:uniqueId val="{00000005-6D50-4C88-8BDD-BF39340DBE4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27551">
                <a:noFill/>
              </a:ln>
            </c:spPr>
            <c:extLst>
              <c:ext xmlns:c16="http://schemas.microsoft.com/office/drawing/2014/chart" uri="{C3380CC4-5D6E-409C-BE32-E72D297353CC}">
                <c16:uniqueId val="{00000007-6D50-4C88-8BDD-BF39340DBE4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27551">
                <a:noFill/>
              </a:ln>
            </c:spPr>
            <c:extLst>
              <c:ext xmlns:c16="http://schemas.microsoft.com/office/drawing/2014/chart" uri="{C3380CC4-5D6E-409C-BE32-E72D297353CC}">
                <c16:uniqueId val="{00000009-6D50-4C88-8BDD-BF39340DBE4B}"/>
              </c:ext>
            </c:extLst>
          </c:dPt>
          <c:dLbls>
            <c:dLbl>
              <c:idx val="0"/>
              <c:spPr>
                <a:noFill/>
                <a:ln w="2755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D50-4C88-8BDD-BF39340DBE4B}"/>
                </c:ext>
              </c:extLst>
            </c:dLbl>
            <c:dLbl>
              <c:idx val="3"/>
              <c:spPr>
                <a:noFill/>
                <a:ln w="2755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D50-4C88-8BDD-BF39340DBE4B}"/>
                </c:ext>
              </c:extLst>
            </c:dLbl>
            <c:dLbl>
              <c:idx val="4"/>
              <c:spPr>
                <a:noFill/>
                <a:ln w="2755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D50-4C88-8BDD-BF39340DBE4B}"/>
                </c:ext>
              </c:extLst>
            </c:dLbl>
            <c:spPr>
              <a:noFill/>
              <a:ln w="2755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'90'!$R$6:$R$9</c:f>
              <c:strCache>
                <c:ptCount val="4"/>
                <c:pt idx="0">
                  <c:v>MUY PROBABLE</c:v>
                </c:pt>
                <c:pt idx="1">
                  <c:v>ALGO PROBABLE</c:v>
                </c:pt>
                <c:pt idx="2">
                  <c:v>POCO PROBABLE</c:v>
                </c:pt>
                <c:pt idx="3">
                  <c:v>NADA PROBABLE</c:v>
                </c:pt>
              </c:strCache>
            </c:strRef>
          </c:cat>
          <c:val>
            <c:numRef>
              <c:f>'90'!$S$6:$S$9</c:f>
              <c:numCache>
                <c:formatCode>0%</c:formatCode>
                <c:ptCount val="4"/>
                <c:pt idx="0">
                  <c:v>0.65</c:v>
                </c:pt>
                <c:pt idx="1">
                  <c:v>0.2</c:v>
                </c:pt>
                <c:pt idx="2">
                  <c:v>0.08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50-4C88-8BDD-BF39340DBE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28925456"/>
        <c:axId val="328926016"/>
      </c:barChart>
      <c:catAx>
        <c:axId val="32892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0705">
            <a:noFill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8926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926016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28925456"/>
        <c:crosses val="autoZero"/>
        <c:crossBetween val="between"/>
        <c:majorUnit val="1.3"/>
        <c:minorUnit val="3.00000000000001E-2"/>
      </c:valAx>
      <c:spPr>
        <a:noFill/>
        <a:ln w="2755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075871074256427E-2"/>
          <c:y val="9.4931407744010904E-2"/>
          <c:w val="0.92886629564226797"/>
          <c:h val="0.8071176195412482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2060"/>
            </a:solidFill>
            <a:ln w="381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2F9-4715-92EF-46358EC76A0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2F9-4715-92EF-46358EC76A0E}"/>
              </c:ext>
            </c:extLst>
          </c:dPt>
          <c:dLbls>
            <c:dLbl>
              <c:idx val="0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2F9-4715-92EF-46358EC76A0E}"/>
                </c:ext>
              </c:extLst>
            </c:dLbl>
            <c:dLbl>
              <c:idx val="1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2F9-4715-92EF-46358EC76A0E}"/>
                </c:ext>
              </c:extLst>
            </c:dLbl>
            <c:dLbl>
              <c:idx val="2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2F9-4715-92EF-46358EC76A0E}"/>
                </c:ext>
              </c:extLst>
            </c:dLbl>
            <c:dLbl>
              <c:idx val="3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2F9-4715-92EF-46358EC76A0E}"/>
                </c:ext>
              </c:extLst>
            </c:dLbl>
            <c:dLbl>
              <c:idx val="4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2F9-4715-92EF-46358EC76A0E}"/>
                </c:ext>
              </c:extLst>
            </c:dLbl>
            <c:dLbl>
              <c:idx val="5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2F9-4715-92EF-46358EC76A0E}"/>
                </c:ext>
              </c:extLst>
            </c:dLbl>
            <c:dLbl>
              <c:idx val="6"/>
              <c:spPr>
                <a:noFill/>
                <a:ln w="2756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2F9-4715-92EF-46358EC76A0E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'90'!$R$6:$R$12</c:f>
              <c:strCache>
                <c:ptCount val="7"/>
                <c:pt idx="0">
                  <c:v>GLOBAL</c:v>
                </c:pt>
                <c:pt idx="1">
                  <c:v>Rapidez de respuesta en la tramitación de la póliza</c:v>
                </c:pt>
                <c:pt idx="2">
                  <c:v>Cordialidad y profesionalismo de los asesores telefónicos</c:v>
                </c:pt>
                <c:pt idx="3">
                  <c:v>Claridad en la explicación de nuestros asesores sobre los riesgos cubiertos</c:v>
                </c:pt>
                <c:pt idx="4">
                  <c:v>Agilidad en la atención de nuestros asesores telefónicos</c:v>
                </c:pt>
                <c:pt idx="5">
                  <c:v>Facilidad de comprensión de la póliza sobre los riesgos cubiertos</c:v>
                </c:pt>
                <c:pt idx="6">
                  <c:v>Relación precio - servicio</c:v>
                </c:pt>
              </c:strCache>
            </c:strRef>
          </c:cat>
          <c:val>
            <c:numRef>
              <c:f>'90'!$S$6:$S$12</c:f>
              <c:numCache>
                <c:formatCode>0%</c:formatCode>
                <c:ptCount val="7"/>
                <c:pt idx="0">
                  <c:v>0.35</c:v>
                </c:pt>
                <c:pt idx="1">
                  <c:v>0.46</c:v>
                </c:pt>
                <c:pt idx="2">
                  <c:v>0.43</c:v>
                </c:pt>
                <c:pt idx="3">
                  <c:v>0.41</c:v>
                </c:pt>
                <c:pt idx="4">
                  <c:v>0.31</c:v>
                </c:pt>
                <c:pt idx="5">
                  <c:v>0.25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F9-4715-92EF-46358EC76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928816"/>
        <c:axId val="328929376"/>
      </c:barChart>
      <c:lineChart>
        <c:grouping val="standard"/>
        <c:varyColors val="0"/>
        <c:ser>
          <c:idx val="0"/>
          <c:order val="1"/>
          <c:spPr>
            <a:ln w="20671">
              <a:noFill/>
            </a:ln>
          </c:spPr>
          <c:marker>
            <c:symbol val="diamond"/>
            <c:size val="17"/>
            <c:spPr>
              <a:solidFill>
                <a:srgbClr val="00B0F0"/>
              </a:solidFill>
              <a:ln w="22225">
                <a:solidFill>
                  <a:srgbClr val="003366"/>
                </a:solidFill>
                <a:prstDash val="solid"/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42F9-4715-92EF-46358EC76A0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9-42F9-4715-92EF-46358EC76A0E}"/>
              </c:ext>
            </c:extLst>
          </c:dPt>
          <c:dLbls>
            <c:dLbl>
              <c:idx val="0"/>
              <c:layout>
                <c:manualLayout>
                  <c:x val="-2.9715531793736941E-2"/>
                  <c:y val="-6.4134298796971759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F9-4715-92EF-46358EC76A0E}"/>
                </c:ext>
              </c:extLst>
            </c:dLbl>
            <c:dLbl>
              <c:idx val="1"/>
              <c:layout>
                <c:manualLayout>
                  <c:x val="-3.3237999761078385E-2"/>
                  <c:y val="-6.2223151637580465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F9-4715-92EF-46358EC76A0E}"/>
                </c:ext>
              </c:extLst>
            </c:dLbl>
            <c:dLbl>
              <c:idx val="2"/>
              <c:layout>
                <c:manualLayout>
                  <c:x val="-3.1539519699372021E-2"/>
                  <c:y val="-4.9684799393228236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F9-4715-92EF-46358EC76A0E}"/>
                </c:ext>
              </c:extLst>
            </c:dLbl>
            <c:dLbl>
              <c:idx val="3"/>
              <c:layout>
                <c:manualLayout>
                  <c:x val="-2.5822342886977327E-2"/>
                  <c:y val="-4.8351009253894947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F9-4715-92EF-46358EC76A0E}"/>
                </c:ext>
              </c:extLst>
            </c:dLbl>
            <c:dLbl>
              <c:idx val="4"/>
              <c:layout>
                <c:manualLayout>
                  <c:x val="-3.1569478464368861E-2"/>
                  <c:y val="-6.057021878843194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F9-4715-92EF-46358EC76A0E}"/>
                </c:ext>
              </c:extLst>
            </c:dLbl>
            <c:dLbl>
              <c:idx val="5"/>
              <c:layout>
                <c:manualLayout>
                  <c:x val="-3.1754797651218913E-2"/>
                  <c:y val="-5.4785054534324751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F9-4715-92EF-46358EC76A0E}"/>
                </c:ext>
              </c:extLst>
            </c:dLbl>
            <c:dLbl>
              <c:idx val="6"/>
              <c:layout>
                <c:manualLayout>
                  <c:x val="-3.0552200567486667E-2"/>
                  <c:y val="-4.051987567525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F9-4715-92EF-46358EC76A0E}"/>
                </c:ext>
              </c:extLst>
            </c:dLbl>
            <c:dLbl>
              <c:idx val="7"/>
              <c:layout>
                <c:manualLayout>
                  <c:x val="-2.9312526423672079E-2"/>
                  <c:y val="-3.55217217925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F9-4715-92EF-46358EC76A0E}"/>
                </c:ext>
              </c:extLst>
            </c:dLbl>
            <c:dLbl>
              <c:idx val="8"/>
              <c:layout>
                <c:manualLayout>
                  <c:x val="-3.4410357106049921E-2"/>
                  <c:y val="-4.313351931958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F9-4715-92EF-46358EC76A0E}"/>
                </c:ext>
              </c:extLst>
            </c:dLbl>
            <c:dLbl>
              <c:idx val="9"/>
              <c:layout>
                <c:manualLayout>
                  <c:x val="-3.186144176486095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F9-4715-92EF-46358EC76A0E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'90'!$R$6:$R$12</c:f>
              <c:strCache>
                <c:ptCount val="7"/>
                <c:pt idx="0">
                  <c:v>GLOBAL</c:v>
                </c:pt>
                <c:pt idx="1">
                  <c:v>Rapidez de respuesta en la tramitación de la póliza</c:v>
                </c:pt>
                <c:pt idx="2">
                  <c:v>Cordialidad y profesionalismo de los asesores telefónicos</c:v>
                </c:pt>
                <c:pt idx="3">
                  <c:v>Claridad en la explicación de nuestros asesores sobre los riesgos cubiertos</c:v>
                </c:pt>
                <c:pt idx="4">
                  <c:v>Agilidad en la atención de nuestros asesores telefónicos</c:v>
                </c:pt>
                <c:pt idx="5">
                  <c:v>Facilidad de comprensión de la póliza sobre los riesgos cubiertos</c:v>
                </c:pt>
                <c:pt idx="6">
                  <c:v>Relación precio - servicio</c:v>
                </c:pt>
              </c:strCache>
            </c:strRef>
          </c:cat>
          <c:val>
            <c:numRef>
              <c:f>'90'!$T$6:$T$12</c:f>
              <c:numCache>
                <c:formatCode>0.0</c:formatCode>
                <c:ptCount val="7"/>
                <c:pt idx="0" formatCode="General">
                  <c:v>7.7</c:v>
                </c:pt>
                <c:pt idx="1">
                  <c:v>8.1999999999999993</c:v>
                </c:pt>
                <c:pt idx="2">
                  <c:v>8.1</c:v>
                </c:pt>
                <c:pt idx="3">
                  <c:v>8.1</c:v>
                </c:pt>
                <c:pt idx="4">
                  <c:v>7.8</c:v>
                </c:pt>
                <c:pt idx="5">
                  <c:v>7.7</c:v>
                </c:pt>
                <c:pt idx="6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42F9-4715-92EF-46358EC76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929936"/>
        <c:axId val="328930496"/>
      </c:lineChart>
      <c:catAx>
        <c:axId val="3289288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89293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8929376"/>
        <c:scaling>
          <c:orientation val="minMax"/>
          <c:max val="0.60000000000000009"/>
          <c:min val="0"/>
        </c:scaling>
        <c:delete val="0"/>
        <c:axPos val="l"/>
        <c:numFmt formatCode="0%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8928816"/>
        <c:crosses val="autoZero"/>
        <c:crossBetween val="between"/>
      </c:valAx>
      <c:catAx>
        <c:axId val="328929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8930496"/>
        <c:crosses val="autoZero"/>
        <c:auto val="0"/>
        <c:lblAlgn val="ctr"/>
        <c:lblOffset val="100"/>
        <c:noMultiLvlLbl val="0"/>
      </c:catAx>
      <c:valAx>
        <c:axId val="328930496"/>
        <c:scaling>
          <c:orientation val="minMax"/>
          <c:min val="5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44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8929936"/>
        <c:crosses val="max"/>
        <c:crossBetween val="between"/>
      </c:valAx>
      <c:spPr>
        <a:noFill/>
        <a:ln w="275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250266014045546E-3"/>
          <c:y val="0"/>
          <c:w val="0.99687499999999996"/>
          <c:h val="0.99441370652965888"/>
        </c:manualLayout>
      </c:layout>
      <c:lineChart>
        <c:grouping val="standard"/>
        <c:varyColors val="0"/>
        <c:ser>
          <c:idx val="0"/>
          <c:order val="0"/>
          <c:spPr>
            <a:ln w="58458">
              <a:solidFill>
                <a:srgbClr val="969696"/>
              </a:solidFill>
              <a:prstDash val="sysDash"/>
            </a:ln>
          </c:spPr>
          <c:marker>
            <c:symbol val="diamond"/>
            <c:size val="1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B0B-4A2D-8C6A-1B2014C1650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B0B-4A2D-8C6A-1B2014C1650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B0B-4A2D-8C6A-1B2014C1650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B0B-4A2D-8C6A-1B2014C1650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B0B-4A2D-8C6A-1B2014C1650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3B0B-4A2D-8C6A-1B2014C1650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3B0B-4A2D-8C6A-1B2014C1650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3B0B-4A2D-8C6A-1B2014C1650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3B0B-4A2D-8C6A-1B2014C16501}"/>
              </c:ext>
            </c:extLst>
          </c:dPt>
          <c:dLbls>
            <c:dLbl>
              <c:idx val="0"/>
              <c:layout>
                <c:manualLayout>
                  <c:x val="-2.8572675037241979E-2"/>
                  <c:y val="-6.7338367765767113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0B-4A2D-8C6A-1B2014C16501}"/>
                </c:ext>
              </c:extLst>
            </c:dLbl>
            <c:dLbl>
              <c:idx val="1"/>
              <c:layout>
                <c:manualLayout>
                  <c:x val="-3.0439135986380081E-2"/>
                  <c:y val="5.7653474767643383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756756756756754E-2"/>
                      <c:h val="7.2010248986420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B0B-4A2D-8C6A-1B2014C16501}"/>
                </c:ext>
              </c:extLst>
            </c:dLbl>
            <c:dLbl>
              <c:idx val="2"/>
              <c:layout>
                <c:manualLayout>
                  <c:x val="-2.9814215790593745E-2"/>
                  <c:y val="6.1417958415764161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B-4A2D-8C6A-1B2014C16501}"/>
                </c:ext>
              </c:extLst>
            </c:dLbl>
            <c:dLbl>
              <c:idx val="3"/>
              <c:layout>
                <c:manualLayout>
                  <c:x val="-3.0540540540540541E-2"/>
                  <c:y val="7.3854331229829082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0B-4A2D-8C6A-1B2014C16501}"/>
                </c:ext>
              </c:extLst>
            </c:dLbl>
            <c:dLbl>
              <c:idx val="4"/>
              <c:layout>
                <c:manualLayout>
                  <c:x val="-3.1689189189189289E-2"/>
                  <c:y val="5.844087613298677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0B-4A2D-8C6A-1B2014C16501}"/>
                </c:ext>
              </c:extLst>
            </c:dLbl>
            <c:dLbl>
              <c:idx val="5"/>
              <c:layout>
                <c:manualLayout>
                  <c:x val="-3.3776761012981486E-2"/>
                  <c:y val="6.0699864616131791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0B-4A2D-8C6A-1B2014C16501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"/>
                  <c:y val="0.3031496062992126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0B-4A2D-8C6A-1B2014C16501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8125000000000004"/>
                  <c:y val="0.12598425196850394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0B-4A2D-8C6A-1B2014C16501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6093749999999996"/>
                  <c:y val="0.18503937007874016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0B-4A2D-8C6A-1B2014C16501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593750000000002"/>
                  <c:y val="0.12204724409448819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0B-4A2D-8C6A-1B2014C16501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718749999999996"/>
                  <c:y val="8.2677165354330714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0B-4A2D-8C6A-1B2014C16501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90312499999999996"/>
                  <c:y val="0.16929133858267717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0B-4A2D-8C6A-1B2014C16501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765625"/>
                  <c:y val="0.33070866141732286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0B-4A2D-8C6A-1B2014C16501}"/>
                </c:ext>
              </c:extLst>
            </c:dLbl>
            <c:dLbl>
              <c:idx val="13"/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0B-4A2D-8C6A-1B2014C16501}"/>
                </c:ext>
              </c:extLst>
            </c:dLbl>
            <c:spPr>
              <a:noFill/>
              <a:ln w="389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9" b="1" i="0" u="none" strike="noStrike" baseline="0">
                    <a:solidFill>
                      <a:srgbClr val="80808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Rapidez de respuesta en la tramitación de la póliza</c:v>
                </c:pt>
                <c:pt idx="1">
                  <c:v>Claridad</c:v>
                </c:pt>
                <c:pt idx="2">
                  <c:v>Cordialidad y profesionalismo en la atención telefónica</c:v>
                </c:pt>
                <c:pt idx="3">
                  <c:v>Agilidad en la atención telefónica</c:v>
                </c:pt>
                <c:pt idx="4">
                  <c:v>Facilidad de comprensión de la póliza</c:v>
                </c:pt>
                <c:pt idx="5">
                  <c:v>Relación precio - servicio</c:v>
                </c:pt>
              </c:strCache>
            </c:strRef>
          </c:cat>
          <c:val>
            <c:numRef>
              <c:f>'90'!$S$5:$S$10</c:f>
              <c:numCache>
                <c:formatCode>0.0</c:formatCode>
                <c:ptCount val="6"/>
                <c:pt idx="0">
                  <c:v>8.3000000000000007</c:v>
                </c:pt>
                <c:pt idx="1">
                  <c:v>8.1</c:v>
                </c:pt>
                <c:pt idx="2">
                  <c:v>8</c:v>
                </c:pt>
                <c:pt idx="3">
                  <c:v>7.7</c:v>
                </c:pt>
                <c:pt idx="4">
                  <c:v>7.7</c:v>
                </c:pt>
                <c:pt idx="5">
                  <c:v>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3B0B-4A2D-8C6A-1B2014C16501}"/>
            </c:ext>
          </c:extLst>
        </c:ser>
        <c:ser>
          <c:idx val="1"/>
          <c:order val="1"/>
          <c:spPr>
            <a:ln w="58458">
              <a:solidFill>
                <a:srgbClr val="003366"/>
              </a:solidFill>
              <a:prstDash val="solid"/>
            </a:ln>
          </c:spPr>
          <c:marker>
            <c:symbol val="x"/>
            <c:size val="12"/>
            <c:spPr>
              <a:solidFill>
                <a:srgbClr val="003366"/>
              </a:solidFill>
              <a:ln>
                <a:solidFill>
                  <a:srgbClr val="00336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545648010214952E-2"/>
                  <c:y val="7.9217690908257907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0B-4A2D-8C6A-1B2014C16501}"/>
                </c:ext>
              </c:extLst>
            </c:dLbl>
            <c:dLbl>
              <c:idx val="1"/>
              <c:layout>
                <c:manualLayout>
                  <c:x val="-3.0396892955948124E-2"/>
                  <c:y val="-6.3520244764590297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0B-4A2D-8C6A-1B2014C16501}"/>
                </c:ext>
              </c:extLst>
            </c:dLbl>
            <c:dLbl>
              <c:idx val="2"/>
              <c:layout>
                <c:manualLayout>
                  <c:x val="-2.9560864013619969E-2"/>
                  <c:y val="-7.5922891059690037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0B-4A2D-8C6A-1B2014C16501}"/>
                </c:ext>
              </c:extLst>
            </c:dLbl>
            <c:dLbl>
              <c:idx val="3"/>
              <c:layout>
                <c:manualLayout>
                  <c:x val="-2.7373377314322198E-2"/>
                  <c:y val="-7.2429104749227868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0B-4A2D-8C6A-1B2014C16501}"/>
                </c:ext>
              </c:extLst>
            </c:dLbl>
            <c:dLbl>
              <c:idx val="4"/>
              <c:layout>
                <c:manualLayout>
                  <c:x val="-2.9873270908704078E-2"/>
                  <c:y val="-7.3275359320927783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0B-4A2D-8C6A-1B2014C16501}"/>
                </c:ext>
              </c:extLst>
            </c:dLbl>
            <c:dLbl>
              <c:idx val="5"/>
              <c:layout>
                <c:manualLayout>
                  <c:x val="-3.0609491381144924E-2"/>
                  <c:y val="-6.5442937399927098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0B-4A2D-8C6A-1B2014C16501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"/>
                  <c:y val="0.62598425196850394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0B-4A2D-8C6A-1B2014C16501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78125"/>
                  <c:y val="0.44094488188976377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0B-4A2D-8C6A-1B2014C16501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5781250000000002"/>
                  <c:y val="0.55118110236220474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0B-4A2D-8C6A-1B2014C16501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593750000000002"/>
                  <c:y val="0.4685039370078740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0B-4A2D-8C6A-1B2014C16501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562500000000004"/>
                  <c:y val="0.44094488188976377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0B-4A2D-8C6A-1B2014C16501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89531249999999996"/>
                  <c:y val="0.5393700787401575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0B-4A2D-8C6A-1B2014C16501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7343749999999996"/>
                  <c:y val="0.71259842519685035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B0B-4A2D-8C6A-1B2014C16501}"/>
                </c:ext>
              </c:extLst>
            </c:dLbl>
            <c:dLbl>
              <c:idx val="13"/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B0B-4A2D-8C6A-1B2014C16501}"/>
                </c:ext>
              </c:extLst>
            </c:dLbl>
            <c:spPr>
              <a:noFill/>
              <a:ln w="389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9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Rapidez de respuesta en la tramitación de la póliza</c:v>
                </c:pt>
                <c:pt idx="1">
                  <c:v>Claridad</c:v>
                </c:pt>
                <c:pt idx="2">
                  <c:v>Cordialidad y profesionalismo en la atención telefónica</c:v>
                </c:pt>
                <c:pt idx="3">
                  <c:v>Agilidad en la atención telefónica</c:v>
                </c:pt>
                <c:pt idx="4">
                  <c:v>Facilidad de comprensión de la póliza</c:v>
                </c:pt>
                <c:pt idx="5">
                  <c:v>Relación precio - servicio</c:v>
                </c:pt>
              </c:strCache>
            </c:strRef>
          </c:cat>
          <c:val>
            <c:numRef>
              <c:f>'90'!$T$5:$T$10</c:f>
              <c:numCache>
                <c:formatCode>0.0</c:formatCode>
                <c:ptCount val="6"/>
                <c:pt idx="0">
                  <c:v>8.1999999999999993</c:v>
                </c:pt>
                <c:pt idx="1">
                  <c:v>8.1</c:v>
                </c:pt>
                <c:pt idx="2">
                  <c:v>8.1</c:v>
                </c:pt>
                <c:pt idx="3">
                  <c:v>7.8</c:v>
                </c:pt>
                <c:pt idx="4">
                  <c:v>7.7</c:v>
                </c:pt>
                <c:pt idx="5">
                  <c:v>7.4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3B0B-4A2D-8C6A-1B2014C165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4871">
              <a:solidFill>
                <a:srgbClr val="000000"/>
              </a:solidFill>
              <a:prstDash val="lgDash"/>
            </a:ln>
          </c:spPr>
        </c:hiLowLines>
        <c:marker val="1"/>
        <c:smooth val="0"/>
        <c:axId val="330175344"/>
        <c:axId val="330175904"/>
      </c:lineChart>
      <c:catAx>
        <c:axId val="3301753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0175904"/>
        <c:crosses val="max"/>
        <c:auto val="1"/>
        <c:lblAlgn val="ctr"/>
        <c:lblOffset val="100"/>
        <c:noMultiLvlLbl val="0"/>
      </c:catAx>
      <c:valAx>
        <c:axId val="330175904"/>
        <c:scaling>
          <c:orientation val="minMax"/>
          <c:max val="9"/>
          <c:min val="7"/>
        </c:scaling>
        <c:delete val="1"/>
        <c:axPos val="l"/>
        <c:numFmt formatCode="0.0" sourceLinked="1"/>
        <c:majorTickMark val="out"/>
        <c:minorTickMark val="none"/>
        <c:tickLblPos val="nextTo"/>
        <c:crossAx val="330175344"/>
        <c:crosses val="autoZero"/>
        <c:crossBetween val="between"/>
        <c:majorUnit val="8.3000000000000007"/>
        <c:minorUnit val="0.3"/>
      </c:valAx>
      <c:spPr>
        <a:noFill/>
        <a:ln w="3897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4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120420084386451E-3"/>
          <c:y val="4.177208303507516E-2"/>
          <c:w val="0.99698795180722888"/>
          <c:h val="0.9576271186440678"/>
        </c:manualLayout>
      </c:layout>
      <c:lineChart>
        <c:grouping val="standard"/>
        <c:varyColors val="0"/>
        <c:ser>
          <c:idx val="0"/>
          <c:order val="0"/>
          <c:spPr>
            <a:ln w="58411">
              <a:solidFill>
                <a:srgbClr val="800000"/>
              </a:solidFill>
              <a:prstDash val="solid"/>
            </a:ln>
          </c:spPr>
          <c:marker>
            <c:symbol val="diamond"/>
            <c:size val="1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B39-4D91-B78B-09DD133B457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B39-4D91-B78B-09DD133B457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B39-4D91-B78B-09DD133B457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B39-4D91-B78B-09DD133B457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B39-4D91-B78B-09DD133B457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B39-4D91-B78B-09DD133B457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B39-4D91-B78B-09DD133B457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4B39-4D91-B78B-09DD133B457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4B39-4D91-B78B-09DD133B457D}"/>
              </c:ext>
            </c:extLst>
          </c:dPt>
          <c:dLbls>
            <c:dLbl>
              <c:idx val="0"/>
              <c:layout>
                <c:manualLayout>
                  <c:x val="-2.8303955486659343E-2"/>
                  <c:y val="-8.8857265569076596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39-4D91-B78B-09DD133B457D}"/>
                </c:ext>
              </c:extLst>
            </c:dLbl>
            <c:dLbl>
              <c:idx val="1"/>
              <c:layout>
                <c:manualLayout>
                  <c:x val="-2.9502948504177007E-2"/>
                  <c:y val="-9.0267139026728005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39-4D91-B78B-09DD133B457D}"/>
                </c:ext>
              </c:extLst>
            </c:dLbl>
            <c:dLbl>
              <c:idx val="2"/>
              <c:layout>
                <c:manualLayout>
                  <c:x val="-3.0004923347054735E-2"/>
                  <c:y val="-9.5352015820826752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39-4D91-B78B-09DD133B457D}"/>
                </c:ext>
              </c:extLst>
            </c:dLbl>
            <c:dLbl>
              <c:idx val="3"/>
              <c:layout>
                <c:manualLayout>
                  <c:x val="-3.0507000849851029E-2"/>
                  <c:y val="-9.7894311053953298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39-4D91-B78B-09DD133B457D}"/>
                </c:ext>
              </c:extLst>
            </c:dLbl>
            <c:dLbl>
              <c:idx val="4"/>
              <c:layout>
                <c:manualLayout>
                  <c:x val="-3.1008975692728757E-2"/>
                  <c:y val="-8.8572146124261453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39-4D91-B78B-09DD133B457D}"/>
                </c:ext>
              </c:extLst>
            </c:dLbl>
            <c:dLbl>
              <c:idx val="5"/>
              <c:layout>
                <c:manualLayout>
                  <c:x val="-3.0207167715509024E-2"/>
                  <c:y val="6.3191911054010924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39-4D91-B78B-09DD133B457D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48192771084337349"/>
                  <c:y val="0.32627118644067798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39-4D91-B78B-09DD133B457D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6024096385542166"/>
                  <c:y val="0.13559322033898305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39-4D91-B78B-09DD133B457D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3704819277108438"/>
                  <c:y val="0.19915254237288135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39-4D91-B78B-09DD133B457D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0933734939759041"/>
                  <c:y val="0.13135593220338984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39-4D91-B78B-09DD133B457D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78765060240963858"/>
                  <c:y val="8.8983050847457626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39-4D91-B78B-09DD133B457D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87048192771084343"/>
                  <c:y val="0.18220338983050846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39-4D91-B78B-09DD133B457D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412650602409639"/>
                  <c:y val="0.3559322033898305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B39-4D91-B78B-09DD133B457D}"/>
                </c:ext>
              </c:extLst>
            </c:dLbl>
            <c:dLbl>
              <c:idx val="13"/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B39-4D91-B78B-09DD133B457D}"/>
                </c:ext>
              </c:extLst>
            </c:dLbl>
            <c:spPr>
              <a:noFill/>
              <a:ln w="3894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0" b="1" i="0" u="none" strike="noStrike" baseline="0">
                    <a:solidFill>
                      <a:srgbClr val="8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Rapidez de respuesta en la tramitación de la póliza</c:v>
                </c:pt>
                <c:pt idx="1">
                  <c:v>Claridad en la explicación</c:v>
                </c:pt>
                <c:pt idx="2">
                  <c:v>Cordialidad y profesionalismo en la atención telefónica</c:v>
                </c:pt>
                <c:pt idx="3">
                  <c:v>Agilidad en la atención telefónica</c:v>
                </c:pt>
                <c:pt idx="4">
                  <c:v>Facilidad de comprensión de la póliza</c:v>
                </c:pt>
                <c:pt idx="5">
                  <c:v>Relación precio - servicio</c:v>
                </c:pt>
              </c:strCache>
            </c:strRef>
          </c:cat>
          <c:val>
            <c:numRef>
              <c:f>'90'!$S$5:$S$10</c:f>
              <c:numCache>
                <c:formatCode>0.0</c:formatCode>
                <c:ptCount val="6"/>
                <c:pt idx="0">
                  <c:v>8.1999999999999993</c:v>
                </c:pt>
                <c:pt idx="1">
                  <c:v>8.1</c:v>
                </c:pt>
                <c:pt idx="2">
                  <c:v>8.1</c:v>
                </c:pt>
                <c:pt idx="3">
                  <c:v>7.8</c:v>
                </c:pt>
                <c:pt idx="4">
                  <c:v>7.7</c:v>
                </c:pt>
                <c:pt idx="5">
                  <c:v>7.4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4B39-4D91-B78B-09DD133B457D}"/>
            </c:ext>
          </c:extLst>
        </c:ser>
        <c:ser>
          <c:idx val="1"/>
          <c:order val="1"/>
          <c:spPr>
            <a:ln w="58411">
              <a:solidFill>
                <a:srgbClr val="003300"/>
              </a:solidFill>
              <a:prstDash val="solid"/>
            </a:ln>
          </c:spPr>
          <c:marker>
            <c:symbol val="x"/>
            <c:size val="12"/>
            <c:spPr>
              <a:solidFill>
                <a:srgbClr val="003300"/>
              </a:solidFill>
              <a:ln>
                <a:solidFill>
                  <a:srgbClr val="0033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1563374503258954E-2"/>
                  <c:y val="7.117351224779489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B39-4D91-B78B-09DD133B457D}"/>
                </c:ext>
              </c:extLst>
            </c:dLbl>
            <c:dLbl>
              <c:idx val="1"/>
              <c:layout>
                <c:manualLayout>
                  <c:x val="-3.2065349346136723E-2"/>
                  <c:y val="6.8631217014668344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B39-4D91-B78B-09DD133B457D}"/>
                </c:ext>
              </c:extLst>
            </c:dLbl>
            <c:dLbl>
              <c:idx val="2"/>
              <c:layout>
                <c:manualLayout>
                  <c:x val="-3.1061300092628918E-2"/>
                  <c:y val="6.905491913664874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B39-4D91-B78B-09DD133B457D}"/>
                </c:ext>
              </c:extLst>
            </c:dLbl>
            <c:dLbl>
              <c:idx val="3"/>
              <c:layout>
                <c:manualLayout>
                  <c:x val="-3.0057353499039596E-2"/>
                  <c:y val="7.3292207272241949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B39-4D91-B78B-09DD133B457D}"/>
                </c:ext>
              </c:extLst>
            </c:dLbl>
            <c:dLbl>
              <c:idx val="4"/>
              <c:layout>
                <c:manualLayout>
                  <c:x val="-3.0559328341917436E-2"/>
                  <c:y val="4.9987071569828845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B39-4D91-B78B-09DD133B457D}"/>
                </c:ext>
              </c:extLst>
            </c:dLbl>
            <c:dLbl>
              <c:idx val="5"/>
              <c:layout>
                <c:manualLayout>
                  <c:x val="-2.845373630773337E-2"/>
                  <c:y val="-7.5414357068710511E-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B39-4D91-B78B-09DD133B457D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48192771084337349"/>
                  <c:y val="0.6737288135593220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B39-4D91-B78B-09DD133B457D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5722891566265065"/>
                  <c:y val="0.47457627118644069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B39-4D91-B78B-09DD133B457D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3403614457831325"/>
                  <c:y val="0.59322033898305082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B39-4D91-B78B-09DD133B457D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0933734939759041"/>
                  <c:y val="0.50423728813559321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B39-4D91-B78B-09DD133B457D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78614457831325302"/>
                  <c:y val="0.47457627118644069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B39-4D91-B78B-09DD133B457D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86295180722891562"/>
                  <c:y val="0.58050847457627119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B39-4D91-B78B-09DD133B457D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3825301204819278"/>
                  <c:y val="0.76694915254237284"/>
                </c:manualLayout>
              </c:layout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B39-4D91-B78B-09DD133B457D}"/>
                </c:ext>
              </c:extLst>
            </c:dLbl>
            <c:dLbl>
              <c:idx val="13"/>
              <c:spPr>
                <a:noFill/>
                <a:ln w="38941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B39-4D91-B78B-09DD133B457D}"/>
                </c:ext>
              </c:extLst>
            </c:dLbl>
            <c:spPr>
              <a:noFill/>
              <a:ln w="3894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0" b="1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Rapidez de respuesta en la tramitación de la póliza</c:v>
                </c:pt>
                <c:pt idx="1">
                  <c:v>Claridad en la explicación</c:v>
                </c:pt>
                <c:pt idx="2">
                  <c:v>Cordialidad y profesionalismo en la atención telefónica</c:v>
                </c:pt>
                <c:pt idx="3">
                  <c:v>Agilidad en la atención telefónica</c:v>
                </c:pt>
                <c:pt idx="4">
                  <c:v>Facilidad de comprensión de la póliza</c:v>
                </c:pt>
                <c:pt idx="5">
                  <c:v>Relación precio - servicio</c:v>
                </c:pt>
              </c:strCache>
            </c:strRef>
          </c:cat>
          <c:val>
            <c:numRef>
              <c:f>'90'!$T$5:$T$10</c:f>
              <c:numCache>
                <c:formatCode>0.0</c:formatCode>
                <c:ptCount val="6"/>
                <c:pt idx="0">
                  <c:v>8.1</c:v>
                </c:pt>
                <c:pt idx="1">
                  <c:v>8</c:v>
                </c:pt>
                <c:pt idx="2">
                  <c:v>8.1</c:v>
                </c:pt>
                <c:pt idx="3">
                  <c:v>7.8</c:v>
                </c:pt>
                <c:pt idx="4">
                  <c:v>7.6</c:v>
                </c:pt>
                <c:pt idx="5">
                  <c:v>7.6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4B39-4D91-B78B-09DD133B45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4868">
              <a:solidFill>
                <a:srgbClr val="000000"/>
              </a:solidFill>
              <a:prstDash val="lgDash"/>
            </a:ln>
          </c:spPr>
        </c:hiLowLines>
        <c:marker val="1"/>
        <c:smooth val="0"/>
        <c:axId val="330178704"/>
        <c:axId val="330179264"/>
      </c:lineChart>
      <c:catAx>
        <c:axId val="3301787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0179264"/>
        <c:crosses val="max"/>
        <c:auto val="1"/>
        <c:lblAlgn val="ctr"/>
        <c:lblOffset val="100"/>
        <c:noMultiLvlLbl val="0"/>
      </c:catAx>
      <c:valAx>
        <c:axId val="330179264"/>
        <c:scaling>
          <c:orientation val="minMax"/>
          <c:max val="9"/>
          <c:min val="7"/>
        </c:scaling>
        <c:delete val="1"/>
        <c:axPos val="l"/>
        <c:numFmt formatCode="0.0" sourceLinked="1"/>
        <c:majorTickMark val="out"/>
        <c:minorTickMark val="none"/>
        <c:tickLblPos val="nextTo"/>
        <c:crossAx val="330178704"/>
        <c:crosses val="autoZero"/>
        <c:crossBetween val="between"/>
        <c:majorUnit val="8.3000000000000007"/>
        <c:minorUnit val="0.3"/>
      </c:valAx>
      <c:spPr>
        <a:noFill/>
        <a:ln w="3894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4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7536586168584"/>
          <c:y val="2.8949039306636802E-2"/>
          <c:w val="0.70959678325440145"/>
          <c:h val="0.947217382872978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TIPO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rgbClr val="0033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4-4320-89ED-9492C02DAB2E}"/>
              </c:ext>
            </c:extLst>
          </c:dPt>
          <c:dPt>
            <c:idx val="1"/>
            <c:bubble3D val="0"/>
            <c:explosion val="0"/>
            <c:spPr>
              <a:solidFill>
                <a:srgbClr val="33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4-4320-89ED-9492C02DAB2E}"/>
              </c:ext>
            </c:extLst>
          </c:dPt>
          <c:dPt>
            <c:idx val="2"/>
            <c:bubble3D val="0"/>
            <c:explosion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4-4320-89ED-9492C02DAB2E}"/>
              </c:ext>
            </c:extLst>
          </c:dPt>
          <c:dLbls>
            <c:dLbl>
              <c:idx val="0"/>
              <c:layout>
                <c:manualLayout>
                  <c:x val="-0.13640018275789079"/>
                  <c:y val="0.163901278482377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4-4320-89ED-9492C02DAB2E}"/>
                </c:ext>
              </c:extLst>
            </c:dLbl>
            <c:dLbl>
              <c:idx val="1"/>
              <c:layout>
                <c:manualLayout>
                  <c:x val="0.17583515152724716"/>
                  <c:y val="-0.170143314778894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34-4320-89ED-9492C02DA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INTEGRAL</c:v>
                </c:pt>
                <c:pt idx="1">
                  <c:v>AUTO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4-4320-89ED-9492C02DA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007894441210412E-3"/>
          <c:y val="6.9184572267449605E-4"/>
          <c:w val="0.99689922480620152"/>
          <c:h val="0.95918367346938771"/>
        </c:manualLayout>
      </c:layout>
      <c:lineChart>
        <c:grouping val="standard"/>
        <c:varyColors val="0"/>
        <c:ser>
          <c:idx val="0"/>
          <c:order val="0"/>
          <c:spPr>
            <a:ln w="60360">
              <a:solidFill>
                <a:srgbClr val="3366FF"/>
              </a:solidFill>
              <a:prstDash val="solid"/>
            </a:ln>
          </c:spPr>
          <c:marker>
            <c:symbol val="diamond"/>
            <c:size val="1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5A4-4090-8FCA-F5100C0E815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5A4-4090-8FCA-F5100C0E815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5A4-4090-8FCA-F5100C0E815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5A4-4090-8FCA-F5100C0E815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5A4-4090-8FCA-F5100C0E815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5A4-4090-8FCA-F5100C0E815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5A4-4090-8FCA-F5100C0E815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75A4-4090-8FCA-F5100C0E815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75A4-4090-8FCA-F5100C0E8155}"/>
              </c:ext>
            </c:extLst>
          </c:dPt>
          <c:dLbls>
            <c:dLbl>
              <c:idx val="0"/>
              <c:layout>
                <c:manualLayout>
                  <c:x val="-3.1577363457565275E-2"/>
                  <c:y val="5.7603510214976117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A4-4090-8FCA-F5100C0E8155}"/>
                </c:ext>
              </c:extLst>
            </c:dLbl>
            <c:dLbl>
              <c:idx val="1"/>
              <c:layout>
                <c:manualLayout>
                  <c:x val="-3.1835793057765294E-2"/>
                  <c:y val="5.0460674861162902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A4-4090-8FCA-F5100C0E8155}"/>
                </c:ext>
              </c:extLst>
            </c:dLbl>
            <c:dLbl>
              <c:idx val="2"/>
              <c:layout>
                <c:manualLayout>
                  <c:x val="-2.8993345336855103E-2"/>
                  <c:y val="5.2501355006168926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A4-4090-8FCA-F5100C0E8155}"/>
                </c:ext>
              </c:extLst>
            </c:dLbl>
            <c:dLbl>
              <c:idx val="3"/>
              <c:layout>
                <c:manualLayout>
                  <c:x val="-3.2352550130853586E-2"/>
                  <c:y val="4.1277066758906855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A4-4090-8FCA-F5100C0E8155}"/>
                </c:ext>
              </c:extLst>
            </c:dLbl>
            <c:dLbl>
              <c:idx val="4"/>
              <c:layout>
                <c:manualLayout>
                  <c:x val="-2.7959816940355986E-2"/>
                  <c:y val="5.964445727577028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A4-4090-8FCA-F5100C0E8155}"/>
                </c:ext>
              </c:extLst>
            </c:dLbl>
            <c:dLbl>
              <c:idx val="5"/>
              <c:layout>
                <c:manualLayout>
                  <c:x val="-3.2869307203941878E-2"/>
                  <c:y val="5.8623940167285338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A4-4090-8FCA-F5100C0E8155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49612403100775193"/>
                  <c:y val="0.31428571428571428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A4-4090-8FCA-F5100C0E8155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7674418604651168"/>
                  <c:y val="0.130612244897959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A4-4090-8FCA-F5100C0E8155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5581395348837213"/>
                  <c:y val="0.19183673469387755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A4-4090-8FCA-F5100C0E8155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023255813953492"/>
                  <c:y val="0.12653061224489795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A4-4090-8FCA-F5100C0E8155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085271317829455"/>
                  <c:y val="8.5714285714285715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A4-4090-8FCA-F5100C0E8155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89612403100775195"/>
                  <c:y val="0.17551020408163265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A4-4090-8FCA-F5100C0E8155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6899224806201545"/>
                  <c:y val="0.34285714285714286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A4-4090-8FCA-F5100C0E8155}"/>
                </c:ext>
              </c:extLst>
            </c:dLbl>
            <c:dLbl>
              <c:idx val="13"/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A4-4090-8FCA-F5100C0E8155}"/>
                </c:ext>
              </c:extLst>
            </c:dLbl>
            <c:spPr>
              <a:noFill/>
              <a:ln w="4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6" b="1" i="0" u="none" strike="noStrike" baseline="0">
                    <a:solidFill>
                      <a:srgbClr val="3366FF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Rapidez de respuesta en la tramitación de la póliza</c:v>
                </c:pt>
                <c:pt idx="1">
                  <c:v>Claridad en la explicación</c:v>
                </c:pt>
                <c:pt idx="2">
                  <c:v>Cordialidad y profesionalismo en la atención telefónica</c:v>
                </c:pt>
                <c:pt idx="3">
                  <c:v>Agilidad en la atención telefónica</c:v>
                </c:pt>
                <c:pt idx="4">
                  <c:v>Facilidad de comprensión de la póliza</c:v>
                </c:pt>
                <c:pt idx="5">
                  <c:v>Relación precio - servicio</c:v>
                </c:pt>
              </c:strCache>
            </c:strRef>
          </c:cat>
          <c:val>
            <c:numRef>
              <c:f>'90'!$S$5:$S$10</c:f>
              <c:numCache>
                <c:formatCode>0.0</c:formatCode>
                <c:ptCount val="6"/>
                <c:pt idx="0">
                  <c:v>8.1</c:v>
                </c:pt>
                <c:pt idx="1">
                  <c:v>7.9</c:v>
                </c:pt>
                <c:pt idx="2">
                  <c:v>8</c:v>
                </c:pt>
                <c:pt idx="3">
                  <c:v>7.6</c:v>
                </c:pt>
                <c:pt idx="4">
                  <c:v>7.6</c:v>
                </c:pt>
                <c:pt idx="5">
                  <c:v>7.2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75A4-4090-8FCA-F5100C0E8155}"/>
            </c:ext>
          </c:extLst>
        </c:ser>
        <c:ser>
          <c:idx val="1"/>
          <c:order val="1"/>
          <c:spPr>
            <a:ln w="60360">
              <a:solidFill>
                <a:srgbClr val="800080"/>
              </a:solidFill>
              <a:prstDash val="solid"/>
            </a:ln>
          </c:spPr>
          <c:marker>
            <c:symbol val="x"/>
            <c:size val="12"/>
            <c:spPr>
              <a:solidFill>
                <a:srgbClr val="800080"/>
              </a:solidFill>
              <a:ln>
                <a:solidFill>
                  <a:srgbClr val="66006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8081450568837249E-2"/>
                  <c:y val="-7.0967782174927913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A4-4090-8FCA-F5100C0E8155}"/>
                </c:ext>
              </c:extLst>
            </c:dLbl>
            <c:dLbl>
              <c:idx val="1"/>
              <c:layout>
                <c:manualLayout>
                  <c:x val="-3.1440655362835745E-2"/>
                  <c:y val="-7.1988391886849495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A4-4090-8FCA-F5100C0E8155}"/>
                </c:ext>
              </c:extLst>
            </c:dLbl>
            <c:dLbl>
              <c:idx val="2"/>
              <c:layout>
                <c:manualLayout>
                  <c:x val="-2.8598207641925555E-2"/>
                  <c:y val="-8.933517813905234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A4-4090-8FCA-F5100C0E8155}"/>
                </c:ext>
              </c:extLst>
            </c:dLbl>
            <c:dLbl>
              <c:idx val="3"/>
              <c:layout>
                <c:manualLayout>
                  <c:x val="-2.8856637242125616E-2"/>
                  <c:y val="-7.5049507431425855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5A4-4090-8FCA-F5100C0E8155}"/>
                </c:ext>
              </c:extLst>
            </c:dLbl>
            <c:dLbl>
              <c:idx val="4"/>
              <c:layout>
                <c:manualLayout>
                  <c:x val="-2.9115066842325676E-2"/>
                  <c:y val="-6.8927014873746195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A4-4090-8FCA-F5100C0E8155}"/>
                </c:ext>
              </c:extLst>
            </c:dLbl>
            <c:dLbl>
              <c:idx val="5"/>
              <c:layout>
                <c:manualLayout>
                  <c:x val="-3.2474169509012274E-2"/>
                  <c:y val="-8.8314835342918674E-2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5A4-4090-8FCA-F5100C0E8155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49612403100775193"/>
                  <c:y val="0.6489795918367347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A4-4090-8FCA-F5100C0E8155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736434108527132"/>
                  <c:y val="0.45714285714285713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5A4-4090-8FCA-F5100C0E8155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5271317829457365"/>
                  <c:y val="0.5714285714285714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5A4-4090-8FCA-F5100C0E8155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023255813953492"/>
                  <c:y val="0.48571428571428571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5A4-4090-8FCA-F5100C0E8155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0930232558139537"/>
                  <c:y val="0.45714285714285713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5A4-4090-8FCA-F5100C0E8155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88837209302325582"/>
                  <c:y val="0.5591836734693878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5A4-4090-8FCA-F5100C0E8155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6589147286821708"/>
                  <c:y val="0.73877551020408161"/>
                </c:manualLayout>
              </c:layout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5A4-4090-8FCA-F5100C0E8155}"/>
                </c:ext>
              </c:extLst>
            </c:dLbl>
            <c:dLbl>
              <c:idx val="13"/>
              <c:spPr>
                <a:noFill/>
                <a:ln w="40240">
                  <a:noFill/>
                </a:ln>
              </c:spPr>
              <c:txPr>
                <a:bodyPr/>
                <a:lstStyle/>
                <a:p>
                  <a:pPr>
                    <a:defRPr sz="1386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5A4-4090-8FCA-F5100C0E8155}"/>
                </c:ext>
              </c:extLst>
            </c:dLbl>
            <c:spPr>
              <a:noFill/>
              <a:ln w="4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6" b="1" i="0" u="none" strike="noStrike" baseline="0">
                    <a:solidFill>
                      <a:srgbClr val="66006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Rapidez de respuesta en la tramitación de la póliza</c:v>
                </c:pt>
                <c:pt idx="1">
                  <c:v>Claridad en la explicación</c:v>
                </c:pt>
                <c:pt idx="2">
                  <c:v>Cordialidad y profesionalismo en la atención telefónica</c:v>
                </c:pt>
                <c:pt idx="3">
                  <c:v>Agilidad en la atención telefónica</c:v>
                </c:pt>
                <c:pt idx="4">
                  <c:v>Facilidad de comprensión de la póliza</c:v>
                </c:pt>
                <c:pt idx="5">
                  <c:v>Relación precio - servicio</c:v>
                </c:pt>
              </c:strCache>
            </c:strRef>
          </c:cat>
          <c:val>
            <c:numRef>
              <c:f>'90'!$T$5:$T$10</c:f>
              <c:numCache>
                <c:formatCode>0.0</c:formatCode>
                <c:ptCount val="6"/>
                <c:pt idx="0">
                  <c:v>8.4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7.9</c:v>
                </c:pt>
                <c:pt idx="4">
                  <c:v>7.9</c:v>
                </c:pt>
                <c:pt idx="5">
                  <c:v>7.7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75A4-4090-8FCA-F5100C0E81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5030">
              <a:solidFill>
                <a:srgbClr val="000000"/>
              </a:solidFill>
              <a:prstDash val="lgDash"/>
            </a:ln>
          </c:spPr>
        </c:hiLowLines>
        <c:marker val="1"/>
        <c:smooth val="0"/>
        <c:axId val="331027008"/>
        <c:axId val="331027568"/>
      </c:lineChart>
      <c:catAx>
        <c:axId val="3310270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1027568"/>
        <c:crosses val="max"/>
        <c:auto val="1"/>
        <c:lblAlgn val="ctr"/>
        <c:lblOffset val="100"/>
        <c:noMultiLvlLbl val="0"/>
      </c:catAx>
      <c:valAx>
        <c:axId val="331027568"/>
        <c:scaling>
          <c:orientation val="minMax"/>
          <c:max val="9"/>
          <c:min val="7"/>
        </c:scaling>
        <c:delete val="1"/>
        <c:axPos val="l"/>
        <c:numFmt formatCode="0.0" sourceLinked="1"/>
        <c:majorTickMark val="out"/>
        <c:minorTickMark val="none"/>
        <c:tickLblPos val="nextTo"/>
        <c:crossAx val="331027008"/>
        <c:crosses val="autoZero"/>
        <c:crossBetween val="between"/>
        <c:majorUnit val="8.3000000000000007"/>
        <c:minorUnit val="0.3"/>
      </c:valAx>
      <c:spPr>
        <a:noFill/>
        <a:ln w="402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766642653703242E-2"/>
          <c:y val="1.8239915831799017E-2"/>
          <c:w val="0.92886629564226797"/>
          <c:h val="0.7740440580948090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2060"/>
            </a:solidFill>
            <a:ln w="381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F3C-4E20-895C-81AB4C8C4A7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3C-4E20-895C-81AB4C8C4A73}"/>
              </c:ext>
            </c:extLst>
          </c:dPt>
          <c:dLbls>
            <c:dLbl>
              <c:idx val="0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F3C-4E20-895C-81AB4C8C4A73}"/>
                </c:ext>
              </c:extLst>
            </c:dLbl>
            <c:dLbl>
              <c:idx val="1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F3C-4E20-895C-81AB4C8C4A73}"/>
                </c:ext>
              </c:extLst>
            </c:dLbl>
            <c:dLbl>
              <c:idx val="2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3C-4E20-895C-81AB4C8C4A73}"/>
                </c:ext>
              </c:extLst>
            </c:dLbl>
            <c:dLbl>
              <c:idx val="3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F3C-4E20-895C-81AB4C8C4A73}"/>
                </c:ext>
              </c:extLst>
            </c:dLbl>
            <c:dLbl>
              <c:idx val="4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3C-4E20-895C-81AB4C8C4A73}"/>
                </c:ext>
              </c:extLst>
            </c:dLbl>
            <c:dLbl>
              <c:idx val="5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F3C-4E20-895C-81AB4C8C4A73}"/>
                </c:ext>
              </c:extLst>
            </c:dLbl>
            <c:dLbl>
              <c:idx val="6"/>
              <c:spPr>
                <a:noFill/>
                <a:ln w="2756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F3C-4E20-895C-81AB4C8C4A73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'90'!$R$6:$R$11</c:f>
              <c:strCache>
                <c:ptCount val="6"/>
                <c:pt idx="0">
                  <c:v>GLOBAL</c:v>
                </c:pt>
                <c:pt idx="1">
                  <c:v>Cumplimiento de la cobertura asentada en la póliza</c:v>
                </c:pt>
                <c:pt idx="2">
                  <c:v>Cumplimiento de la fecha de pago de la indemnización o reposición</c:v>
                </c:pt>
                <c:pt idx="3">
                  <c:v>Contención recibida al momento de efectuar la denuncia</c:v>
                </c:pt>
                <c:pt idx="4">
                  <c:v>Rapidez de resolución del siniestro</c:v>
                </c:pt>
                <c:pt idx="5">
                  <c:v>Comunicación fluida sobre los avances en la liquidación del siniestro o reposición</c:v>
                </c:pt>
              </c:strCache>
            </c:strRef>
          </c:cat>
          <c:val>
            <c:numRef>
              <c:f>'90'!$S$6:$S$11</c:f>
              <c:numCache>
                <c:formatCode>0%</c:formatCode>
                <c:ptCount val="6"/>
                <c:pt idx="0">
                  <c:v>0.35</c:v>
                </c:pt>
                <c:pt idx="1">
                  <c:v>0.49</c:v>
                </c:pt>
                <c:pt idx="2">
                  <c:v>0.4</c:v>
                </c:pt>
                <c:pt idx="3">
                  <c:v>0.36</c:v>
                </c:pt>
                <c:pt idx="4">
                  <c:v>0.28000000000000003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3C-4E20-895C-81AB4C8C4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030368"/>
        <c:axId val="331030928"/>
      </c:barChart>
      <c:lineChart>
        <c:grouping val="standard"/>
        <c:varyColors val="0"/>
        <c:ser>
          <c:idx val="0"/>
          <c:order val="1"/>
          <c:spPr>
            <a:ln w="20671">
              <a:noFill/>
            </a:ln>
          </c:spPr>
          <c:marker>
            <c:symbol val="diamond"/>
            <c:size val="17"/>
            <c:spPr>
              <a:solidFill>
                <a:srgbClr val="00B0F0"/>
              </a:solidFill>
              <a:ln w="22225">
                <a:solidFill>
                  <a:srgbClr val="003366"/>
                </a:solidFill>
                <a:prstDash val="solid"/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AF3C-4E20-895C-81AB4C8C4A7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9-AF3C-4E20-895C-81AB4C8C4A73}"/>
              </c:ext>
            </c:extLst>
          </c:dPt>
          <c:dLbls>
            <c:dLbl>
              <c:idx val="0"/>
              <c:layout>
                <c:manualLayout>
                  <c:x val="-2.9715531793736941E-2"/>
                  <c:y val="-6.4134298796971759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3C-4E20-895C-81AB4C8C4A73}"/>
                </c:ext>
              </c:extLst>
            </c:dLbl>
            <c:dLbl>
              <c:idx val="1"/>
              <c:layout>
                <c:manualLayout>
                  <c:x val="-3.1929507339551202E-2"/>
                  <c:y val="-5.1554325209053287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3C-4E20-895C-81AB4C8C4A73}"/>
                </c:ext>
              </c:extLst>
            </c:dLbl>
            <c:dLbl>
              <c:idx val="2"/>
              <c:layout>
                <c:manualLayout>
                  <c:x val="-3.1539519699372021E-2"/>
                  <c:y val="-4.9684799393228236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F3C-4E20-895C-81AB4C8C4A73}"/>
                </c:ext>
              </c:extLst>
            </c:dLbl>
            <c:dLbl>
              <c:idx val="3"/>
              <c:layout>
                <c:manualLayout>
                  <c:x val="-3.2364703185408988E-2"/>
                  <c:y val="-4.8350924799844451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3C-4E20-895C-81AB4C8C4A73}"/>
                </c:ext>
              </c:extLst>
            </c:dLbl>
            <c:dLbl>
              <c:idx val="4"/>
              <c:layout>
                <c:manualLayout>
                  <c:x val="-2.6335633462892798E-2"/>
                  <c:y val="-7.4350747713282969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3C-4E20-895C-81AB4C8C4A73}"/>
                </c:ext>
              </c:extLst>
            </c:dLbl>
            <c:dLbl>
              <c:idx val="5"/>
              <c:layout>
                <c:manualLayout>
                  <c:x val="-2.7829352537998692E-2"/>
                  <c:y val="-4.3760563343602621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F3C-4E20-895C-81AB4C8C4A73}"/>
                </c:ext>
              </c:extLst>
            </c:dLbl>
            <c:dLbl>
              <c:idx val="6"/>
              <c:layout>
                <c:manualLayout>
                  <c:x val="-3.186144176486104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F3C-4E20-895C-81AB4C8C4A73}"/>
                </c:ext>
              </c:extLst>
            </c:dLbl>
            <c:dLbl>
              <c:idx val="7"/>
              <c:layout>
                <c:manualLayout>
                  <c:x val="-2.9312526423672079E-2"/>
                  <c:y val="-3.55217217925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3C-4E20-895C-81AB4C8C4A73}"/>
                </c:ext>
              </c:extLst>
            </c:dLbl>
            <c:dLbl>
              <c:idx val="8"/>
              <c:layout>
                <c:manualLayout>
                  <c:x val="-3.4410357106049921E-2"/>
                  <c:y val="-4.313351931958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F3C-4E20-895C-81AB4C8C4A73}"/>
                </c:ext>
              </c:extLst>
            </c:dLbl>
            <c:dLbl>
              <c:idx val="9"/>
              <c:layout>
                <c:manualLayout>
                  <c:x val="-3.186144176486095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F3C-4E20-895C-81AB4C8C4A73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'90'!$R$6:$R$11</c:f>
              <c:strCache>
                <c:ptCount val="6"/>
                <c:pt idx="0">
                  <c:v>GLOBAL</c:v>
                </c:pt>
                <c:pt idx="1">
                  <c:v>Cumplimiento de la cobertura asentada en la póliza</c:v>
                </c:pt>
                <c:pt idx="2">
                  <c:v>Cumplimiento de la fecha de pago de la indemnización o reposición</c:v>
                </c:pt>
                <c:pt idx="3">
                  <c:v>Contención recibida al momento de efectuar la denuncia</c:v>
                </c:pt>
                <c:pt idx="4">
                  <c:v>Rapidez de resolución del siniestro</c:v>
                </c:pt>
                <c:pt idx="5">
                  <c:v>Comunicación fluida sobre los avances en la liquidación del siniestro o reposición</c:v>
                </c:pt>
              </c:strCache>
            </c:strRef>
          </c:cat>
          <c:val>
            <c:numRef>
              <c:f>'90'!$T$6:$T$11</c:f>
              <c:numCache>
                <c:formatCode>0.0</c:formatCode>
                <c:ptCount val="6"/>
                <c:pt idx="0" formatCode="General">
                  <c:v>7.7</c:v>
                </c:pt>
                <c:pt idx="1">
                  <c:v>8.1999999999999993</c:v>
                </c:pt>
                <c:pt idx="2">
                  <c:v>7.9</c:v>
                </c:pt>
                <c:pt idx="3">
                  <c:v>7.9</c:v>
                </c:pt>
                <c:pt idx="4">
                  <c:v>7.5</c:v>
                </c:pt>
                <c:pt idx="5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F3C-4E20-895C-81AB4C8C4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031488"/>
        <c:axId val="331032048"/>
      </c:lineChart>
      <c:catAx>
        <c:axId val="3310303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10309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1030928"/>
        <c:scaling>
          <c:orientation val="minMax"/>
          <c:max val="0.60000000000000009"/>
          <c:min val="0"/>
        </c:scaling>
        <c:delete val="0"/>
        <c:axPos val="l"/>
        <c:numFmt formatCode="0%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1030368"/>
        <c:crosses val="autoZero"/>
        <c:crossBetween val="between"/>
      </c:valAx>
      <c:catAx>
        <c:axId val="331031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1032048"/>
        <c:crosses val="autoZero"/>
        <c:auto val="0"/>
        <c:lblAlgn val="ctr"/>
        <c:lblOffset val="100"/>
        <c:noMultiLvlLbl val="0"/>
      </c:catAx>
      <c:valAx>
        <c:axId val="331032048"/>
        <c:scaling>
          <c:orientation val="minMax"/>
          <c:min val="5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44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1031488"/>
        <c:crosses val="max"/>
        <c:crossBetween val="between"/>
      </c:valAx>
      <c:spPr>
        <a:noFill/>
        <a:ln w="275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406043839114705E-3"/>
          <c:w val="0.99687499999999996"/>
          <c:h val="0.96062992125984248"/>
        </c:manualLayout>
      </c:layout>
      <c:lineChart>
        <c:grouping val="standard"/>
        <c:varyColors val="0"/>
        <c:ser>
          <c:idx val="0"/>
          <c:order val="0"/>
          <c:spPr>
            <a:ln w="58458">
              <a:solidFill>
                <a:srgbClr val="969696"/>
              </a:solidFill>
              <a:prstDash val="sysDash"/>
            </a:ln>
          </c:spPr>
          <c:marker>
            <c:symbol val="diamond"/>
            <c:size val="1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27D-485E-B417-CDECA7D40A0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27D-485E-B417-CDECA7D40A0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27D-485E-B417-CDECA7D40A0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F27D-485E-B417-CDECA7D40A0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F27D-485E-B417-CDECA7D40A0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F27D-485E-B417-CDECA7D40A0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F27D-485E-B417-CDECA7D40A0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F27D-485E-B417-CDECA7D40A0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F27D-485E-B417-CDECA7D40A05}"/>
              </c:ext>
            </c:extLst>
          </c:dPt>
          <c:dLbls>
            <c:dLbl>
              <c:idx val="0"/>
              <c:layout>
                <c:manualLayout>
                  <c:x val="-2.8494573313470953E-2"/>
                  <c:y val="-7.3188178335816131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7D-485E-B417-CDECA7D40A05}"/>
                </c:ext>
              </c:extLst>
            </c:dLbl>
            <c:dLbl>
              <c:idx val="1"/>
              <c:layout>
                <c:manualLayout>
                  <c:x val="-3.0204870717173871E-2"/>
                  <c:y val="-8.7845552245158498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7D-485E-B417-CDECA7D40A05}"/>
                </c:ext>
              </c:extLst>
            </c:dLbl>
            <c:dLbl>
              <c:idx val="2"/>
              <c:layout>
                <c:manualLayout>
                  <c:x val="-3.2126197063204937E-2"/>
                  <c:y val="7.6806501383273038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7D-485E-B417-CDECA7D40A05}"/>
                </c:ext>
              </c:extLst>
            </c:dLbl>
            <c:dLbl>
              <c:idx val="3"/>
              <c:layout>
                <c:manualLayout>
                  <c:x val="-3.0204804213662451E-2"/>
                  <c:y val="-9.4144764843583695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7D-485E-B417-CDECA7D40A05}"/>
                </c:ext>
              </c:extLst>
            </c:dLbl>
            <c:dLbl>
              <c:idx val="4"/>
              <c:layout>
                <c:manualLayout>
                  <c:x val="-2.9729729729729829E-2"/>
                  <c:y val="5.0675675675675554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808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7D-485E-B417-CDECA7D40A05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42031249999999998"/>
                  <c:y val="0.26377952755905509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7D-485E-B417-CDECA7D40A05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"/>
                  <c:y val="0.3031496062992126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7D-485E-B417-CDECA7D40A05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8125000000000004"/>
                  <c:y val="0.12598425196850394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7D-485E-B417-CDECA7D40A05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6093749999999996"/>
                  <c:y val="0.18503937007874016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7D-485E-B417-CDECA7D40A05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593750000000002"/>
                  <c:y val="0.12204724409448819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7D-485E-B417-CDECA7D40A05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718749999999996"/>
                  <c:y val="8.2677165354330714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7D-485E-B417-CDECA7D40A05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90312499999999996"/>
                  <c:y val="0.16929133858267717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7D-485E-B417-CDECA7D40A05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765625"/>
                  <c:y val="0.33070866141732286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7D-485E-B417-CDECA7D40A05}"/>
                </c:ext>
              </c:extLst>
            </c:dLbl>
            <c:dLbl>
              <c:idx val="13"/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7D-485E-B417-CDECA7D40A05}"/>
                </c:ext>
              </c:extLst>
            </c:dLbl>
            <c:spPr>
              <a:noFill/>
              <a:ln w="389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9" b="1" i="0" u="none" strike="noStrike" baseline="0">
                    <a:solidFill>
                      <a:srgbClr val="80808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'90'!$R$5:$R$9</c:f>
              <c:strCache>
                <c:ptCount val="5"/>
                <c:pt idx="0">
                  <c:v>Cumplimiento de la cobertura</c:v>
                </c:pt>
                <c:pt idx="1">
                  <c:v>Contención recibida</c:v>
                </c:pt>
                <c:pt idx="2">
                  <c:v>Cumplimiento de la fecha de pago</c:v>
                </c:pt>
                <c:pt idx="3">
                  <c:v>Rapidez resolución</c:v>
                </c:pt>
                <c:pt idx="4">
                  <c:v>Comunicación fluida</c:v>
                </c:pt>
              </c:strCache>
            </c:strRef>
          </c:cat>
          <c:val>
            <c:numRef>
              <c:f>'90'!$S$5:$S$9</c:f>
              <c:numCache>
                <c:formatCode>0.0</c:formatCode>
                <c:ptCount val="5"/>
                <c:pt idx="0">
                  <c:v>8.1999999999999993</c:v>
                </c:pt>
                <c:pt idx="1">
                  <c:v>7.9</c:v>
                </c:pt>
                <c:pt idx="2">
                  <c:v>7.8</c:v>
                </c:pt>
                <c:pt idx="3">
                  <c:v>7.5</c:v>
                </c:pt>
                <c:pt idx="4">
                  <c:v>7.4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F27D-485E-B417-CDECA7D40A05}"/>
            </c:ext>
          </c:extLst>
        </c:ser>
        <c:ser>
          <c:idx val="1"/>
          <c:order val="1"/>
          <c:spPr>
            <a:ln w="58458">
              <a:solidFill>
                <a:srgbClr val="003366"/>
              </a:solidFill>
              <a:prstDash val="solid"/>
            </a:ln>
          </c:spPr>
          <c:marker>
            <c:symbol val="x"/>
            <c:size val="12"/>
            <c:spPr>
              <a:solidFill>
                <a:srgbClr val="003366"/>
              </a:solidFill>
              <a:ln>
                <a:solidFill>
                  <a:srgbClr val="00336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467546286443926E-2"/>
                  <c:y val="5.9042083422004683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27D-485E-B417-CDECA7D40A05}"/>
                </c:ext>
              </c:extLst>
            </c:dLbl>
            <c:dLbl>
              <c:idx val="1"/>
              <c:layout>
                <c:manualLayout>
                  <c:x val="-3.2865343690146875E-2"/>
                  <c:y val="7.1209565865077762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27D-485E-B417-CDECA7D40A05}"/>
                </c:ext>
              </c:extLst>
            </c:dLbl>
            <c:dLbl>
              <c:idx val="2"/>
              <c:layout>
                <c:manualLayout>
                  <c:x val="-3.0521493934879761E-2"/>
                  <c:y val="-6.0547190891679079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7D-485E-B417-CDECA7D40A05}"/>
                </c:ext>
              </c:extLst>
            </c:dLbl>
            <c:dLbl>
              <c:idx val="3"/>
              <c:layout>
                <c:manualLayout>
                  <c:x val="-2.9740277186635411E-2"/>
                  <c:y val="7.6721376888699733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27D-485E-B417-CDECA7D40A05}"/>
                </c:ext>
              </c:extLst>
            </c:dLbl>
            <c:dLbl>
              <c:idx val="4"/>
              <c:layout>
                <c:manualLayout>
                  <c:x val="-2.837837837837838E-2"/>
                  <c:y val="-5.4054054054054175E-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27D-485E-B417-CDECA7D40A05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41875000000000001"/>
                  <c:y val="0.57480314960629919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27D-485E-B417-CDECA7D40A05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"/>
                  <c:y val="0.62598425196850394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27D-485E-B417-CDECA7D40A05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78125"/>
                  <c:y val="0.44094488188976377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27D-485E-B417-CDECA7D40A05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5781250000000002"/>
                  <c:y val="0.55118110236220474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27D-485E-B417-CDECA7D40A05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593750000000002"/>
                  <c:y val="0.4685039370078740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27D-485E-B417-CDECA7D40A05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562500000000004"/>
                  <c:y val="0.44094488188976377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27D-485E-B417-CDECA7D40A05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89531249999999996"/>
                  <c:y val="0.53937007874015752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27D-485E-B417-CDECA7D40A05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7343749999999996"/>
                  <c:y val="0.71259842519685035"/>
                </c:manualLayout>
              </c:layout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27D-485E-B417-CDECA7D40A05}"/>
                </c:ext>
              </c:extLst>
            </c:dLbl>
            <c:dLbl>
              <c:idx val="13"/>
              <c:spPr>
                <a:noFill/>
                <a:ln w="38972">
                  <a:noFill/>
                </a:ln>
              </c:spPr>
              <c:txPr>
                <a:bodyPr/>
                <a:lstStyle/>
                <a:p>
                  <a:pPr>
                    <a:defRPr sz="141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27D-485E-B417-CDECA7D40A05}"/>
                </c:ext>
              </c:extLst>
            </c:dLbl>
            <c:spPr>
              <a:noFill/>
              <a:ln w="389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9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'90'!$R$5:$R$9</c:f>
              <c:strCache>
                <c:ptCount val="5"/>
                <c:pt idx="0">
                  <c:v>Cumplimiento de la cobertura</c:v>
                </c:pt>
                <c:pt idx="1">
                  <c:v>Contención recibida</c:v>
                </c:pt>
                <c:pt idx="2">
                  <c:v>Cumplimiento de la fecha de pago</c:v>
                </c:pt>
                <c:pt idx="3">
                  <c:v>Rapidez resolución</c:v>
                </c:pt>
                <c:pt idx="4">
                  <c:v>Comunicación fluida</c:v>
                </c:pt>
              </c:strCache>
            </c:strRef>
          </c:cat>
          <c:val>
            <c:numRef>
              <c:f>'90'!$T$5:$T$9</c:f>
              <c:numCache>
                <c:formatCode>0.0</c:formatCode>
                <c:ptCount val="5"/>
                <c:pt idx="0">
                  <c:v>8.1999999999999993</c:v>
                </c:pt>
                <c:pt idx="1">
                  <c:v>7.9</c:v>
                </c:pt>
                <c:pt idx="2">
                  <c:v>7.9</c:v>
                </c:pt>
                <c:pt idx="3">
                  <c:v>7.5</c:v>
                </c:pt>
                <c:pt idx="4">
                  <c:v>7.4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F27D-485E-B417-CDECA7D40A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4871">
              <a:solidFill>
                <a:srgbClr val="000000"/>
              </a:solidFill>
              <a:prstDash val="lgDash"/>
            </a:ln>
          </c:spPr>
        </c:hiLowLines>
        <c:marker val="1"/>
        <c:smooth val="0"/>
        <c:axId val="331781920"/>
        <c:axId val="331782480"/>
      </c:lineChart>
      <c:catAx>
        <c:axId val="33178192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1782480"/>
        <c:crosses val="max"/>
        <c:auto val="1"/>
        <c:lblAlgn val="ctr"/>
        <c:lblOffset val="100"/>
        <c:noMultiLvlLbl val="0"/>
      </c:catAx>
      <c:valAx>
        <c:axId val="331782480"/>
        <c:scaling>
          <c:orientation val="minMax"/>
          <c:max val="9"/>
          <c:min val="7"/>
        </c:scaling>
        <c:delete val="1"/>
        <c:axPos val="l"/>
        <c:numFmt formatCode="0.0" sourceLinked="1"/>
        <c:majorTickMark val="out"/>
        <c:minorTickMark val="none"/>
        <c:tickLblPos val="nextTo"/>
        <c:crossAx val="331781920"/>
        <c:crosses val="autoZero"/>
        <c:crossBetween val="between"/>
        <c:majorUnit val="8.3000000000000007"/>
        <c:minorUnit val="0.3"/>
      </c:valAx>
      <c:spPr>
        <a:noFill/>
        <a:ln w="3897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4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7193840174270431E-2"/>
          <c:w val="0.97974513054289269"/>
          <c:h val="0.91633466135458164"/>
        </c:manualLayout>
      </c:layout>
      <c:lineChart>
        <c:grouping val="standard"/>
        <c:varyColors val="0"/>
        <c:ser>
          <c:idx val="0"/>
          <c:order val="0"/>
          <c:spPr>
            <a:ln w="60488">
              <a:solidFill>
                <a:srgbClr val="800000"/>
              </a:solidFill>
              <a:prstDash val="solid"/>
            </a:ln>
          </c:spPr>
          <c:marker>
            <c:symbol val="diamond"/>
            <c:size val="1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0B7-4034-87EB-09013AB9CE4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0B7-4034-87EB-09013AB9CE4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0B7-4034-87EB-09013AB9CE4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0B7-4034-87EB-09013AB9CE4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0B7-4034-87EB-09013AB9CE4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D0B7-4034-87EB-09013AB9CE4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D0B7-4034-87EB-09013AB9CE4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D0B7-4034-87EB-09013AB9CE4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D0B7-4034-87EB-09013AB9CE44}"/>
              </c:ext>
            </c:extLst>
          </c:dPt>
          <c:dLbls>
            <c:dLbl>
              <c:idx val="0"/>
              <c:layout>
                <c:manualLayout>
                  <c:x val="-3.3185868213841688E-2"/>
                  <c:y val="-7.478268729090809E-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B7-4034-87EB-09013AB9CE44}"/>
                </c:ext>
              </c:extLst>
            </c:dLbl>
            <c:dLbl>
              <c:idx val="1"/>
              <c:layout>
                <c:manualLayout>
                  <c:x val="-3.2037919602155039E-2"/>
                  <c:y val="-7.0359630687513913E-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B7-4034-87EB-09013AB9CE44}"/>
                </c:ext>
              </c:extLst>
            </c:dLbl>
            <c:dLbl>
              <c:idx val="2"/>
              <c:layout>
                <c:manualLayout>
                  <c:x val="-2.8776419394944054E-2"/>
                  <c:y val="-7.2168328591353317E-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B7-4034-87EB-09013AB9CE44}"/>
                </c:ext>
              </c:extLst>
            </c:dLbl>
            <c:dLbl>
              <c:idx val="3"/>
              <c:layout>
                <c:manualLayout>
                  <c:x val="-2.9721301284707735E-2"/>
                  <c:y val="-8.9632232225951847E-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B7-4034-87EB-09013AB9CE44}"/>
                </c:ext>
              </c:extLst>
            </c:dLbl>
            <c:dLbl>
              <c:idx val="4"/>
              <c:layout>
                <c:manualLayout>
                  <c:x val="-3.0666183174471673E-2"/>
                  <c:y val="-8.4561718304402511E-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B7-4034-87EB-09013AB9CE44}"/>
                </c:ext>
              </c:extLst>
            </c:dLbl>
            <c:dLbl>
              <c:idx val="5"/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B7-4034-87EB-09013AB9CE44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0393700787401574"/>
                  <c:y val="0.30677290836653387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B7-4034-87EB-09013AB9CE44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8582677165354335"/>
                  <c:y val="0.12749003984063745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B7-4034-87EB-09013AB9CE44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6614173228346452"/>
                  <c:y val="0.18725099601593626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B7-4034-87EB-09013AB9CE44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4173228346456688"/>
                  <c:y val="0.12350597609561753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B7-4034-87EB-09013AB9CE44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2362204724409449"/>
                  <c:y val="8.3665338645418322E-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B7-4034-87EB-09013AB9CE44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9102362204724409"/>
                  <c:y val="0.17131474103585656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B7-4034-87EB-09013AB9CE44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8425196850393704"/>
                  <c:y val="0.33466135458167329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B7-4034-87EB-09013AB9CE44}"/>
                </c:ext>
              </c:extLst>
            </c:dLbl>
            <c:dLbl>
              <c:idx val="13"/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B7-4034-87EB-09013AB9CE44}"/>
                </c:ext>
              </c:extLst>
            </c:dLbl>
            <c:spPr>
              <a:noFill/>
              <a:ln w="4032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29" b="1" i="0" u="none" strike="noStrike" baseline="0">
                    <a:solidFill>
                      <a:srgbClr val="8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'90'!$R$5:$R$9</c:f>
              <c:strCache>
                <c:ptCount val="5"/>
                <c:pt idx="0">
                  <c:v>Cumplimiento de la cobertura</c:v>
                </c:pt>
                <c:pt idx="1">
                  <c:v>Contención recibida</c:v>
                </c:pt>
                <c:pt idx="2">
                  <c:v>Cumplimiento de la fecha de pago</c:v>
                </c:pt>
                <c:pt idx="3">
                  <c:v>Rapidez resolución</c:v>
                </c:pt>
                <c:pt idx="4">
                  <c:v>Comunicación fluida</c:v>
                </c:pt>
              </c:strCache>
            </c:strRef>
          </c:cat>
          <c:val>
            <c:numRef>
              <c:f>'90'!$S$5:$S$9</c:f>
              <c:numCache>
                <c:formatCode>0.0</c:formatCode>
                <c:ptCount val="5"/>
                <c:pt idx="0">
                  <c:v>8.1999999999999993</c:v>
                </c:pt>
                <c:pt idx="1">
                  <c:v>7.9</c:v>
                </c:pt>
                <c:pt idx="2">
                  <c:v>7.9</c:v>
                </c:pt>
                <c:pt idx="3">
                  <c:v>7.5</c:v>
                </c:pt>
                <c:pt idx="4">
                  <c:v>7.4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D0B7-4034-87EB-09013AB9CE44}"/>
            </c:ext>
          </c:extLst>
        </c:ser>
        <c:ser>
          <c:idx val="1"/>
          <c:order val="1"/>
          <c:spPr>
            <a:ln w="60488">
              <a:solidFill>
                <a:srgbClr val="003300"/>
              </a:solidFill>
              <a:prstDash val="solid"/>
            </a:ln>
          </c:spPr>
          <c:marker>
            <c:symbol val="x"/>
            <c:size val="12"/>
            <c:spPr>
              <a:solidFill>
                <a:srgbClr val="003300"/>
              </a:solidFill>
              <a:ln>
                <a:solidFill>
                  <a:srgbClr val="0033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1212184003315366E-2"/>
                  <c:y val="7.0092467633688149E-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B7-4034-87EB-09013AB9CE44}"/>
                </c:ext>
              </c:extLst>
            </c:dLbl>
            <c:dLbl>
              <c:idx val="1"/>
              <c:layout>
                <c:manualLayout>
                  <c:x val="-2.6375880646498134E-2"/>
                  <c:y val="6.2413704003313961E-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0B7-4034-87EB-09013AB9CE44}"/>
                </c:ext>
              </c:extLst>
            </c:dLbl>
            <c:dLbl>
              <c:idx val="2"/>
              <c:layout>
                <c:manualLayout>
                  <c:x val="-2.995234148363024E-2"/>
                  <c:y val="6.2486490202491307E-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B7-4034-87EB-09013AB9CE44}"/>
                </c:ext>
              </c:extLst>
            </c:dLbl>
            <c:dLbl>
              <c:idx val="3"/>
              <c:layout>
                <c:manualLayout>
                  <c:x val="-2.9322420223787837E-2"/>
                  <c:y val="7.0454617692531141E-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0B7-4034-87EB-09013AB9CE44}"/>
                </c:ext>
              </c:extLst>
            </c:dLbl>
            <c:dLbl>
              <c:idx val="4"/>
              <c:layout>
                <c:manualLayout>
                  <c:x val="-2.7117695814338982E-2"/>
                  <c:y val="5.1621009012467578E-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0B7-4034-87EB-09013AB9CE44}"/>
                </c:ext>
              </c:extLst>
            </c:dLbl>
            <c:dLbl>
              <c:idx val="5"/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0B7-4034-87EB-09013AB9CE44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0393700787401574"/>
                  <c:y val="0.63346613545816732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0B7-4034-87EB-09013AB9CE44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8267716535433067"/>
                  <c:y val="0.44621513944223107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0B7-4034-87EB-09013AB9CE44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6299212598425195"/>
                  <c:y val="0.55776892430278879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0B7-4034-87EB-09013AB9CE44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4173228346456688"/>
                  <c:y val="0.47410358565737054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0B7-4034-87EB-09013AB9CE44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2204724409448815"/>
                  <c:y val="0.44621513944223107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0B7-4034-87EB-09013AB9CE44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90236220472440942"/>
                  <c:y val="0.54581673306772904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0B7-4034-87EB-09013AB9CE44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8110236220472435"/>
                  <c:y val="0.7211155378486056"/>
                </c:manualLayout>
              </c:layout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0B7-4034-87EB-09013AB9CE44}"/>
                </c:ext>
              </c:extLst>
            </c:dLbl>
            <c:dLbl>
              <c:idx val="13"/>
              <c:spPr>
                <a:noFill/>
                <a:ln w="40325">
                  <a:noFill/>
                </a:ln>
              </c:spPr>
              <c:txPr>
                <a:bodyPr/>
                <a:lstStyle/>
                <a:p>
                  <a:pPr>
                    <a:defRPr sz="142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0B7-4034-87EB-09013AB9CE44}"/>
                </c:ext>
              </c:extLst>
            </c:dLbl>
            <c:spPr>
              <a:noFill/>
              <a:ln w="4032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29" b="1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'90'!$R$5:$R$9</c:f>
              <c:strCache>
                <c:ptCount val="5"/>
                <c:pt idx="0">
                  <c:v>Cumplimiento de la cobertura</c:v>
                </c:pt>
                <c:pt idx="1">
                  <c:v>Contención recibida</c:v>
                </c:pt>
                <c:pt idx="2">
                  <c:v>Cumplimiento de la fecha de pago</c:v>
                </c:pt>
                <c:pt idx="3">
                  <c:v>Rapidez resolución</c:v>
                </c:pt>
                <c:pt idx="4">
                  <c:v>Comunicación fluida</c:v>
                </c:pt>
              </c:strCache>
            </c:strRef>
          </c:cat>
          <c:val>
            <c:numRef>
              <c:f>'90'!$T$5:$T$9</c:f>
              <c:numCache>
                <c:formatCode>0.0</c:formatCode>
                <c:ptCount val="5"/>
                <c:pt idx="0">
                  <c:v>8.1</c:v>
                </c:pt>
                <c:pt idx="1">
                  <c:v>7.9</c:v>
                </c:pt>
                <c:pt idx="2">
                  <c:v>7.9</c:v>
                </c:pt>
                <c:pt idx="3">
                  <c:v>7.5</c:v>
                </c:pt>
                <c:pt idx="4">
                  <c:v>7.4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D0B7-4034-87EB-09013AB9CE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5041">
              <a:solidFill>
                <a:srgbClr val="000000"/>
              </a:solidFill>
              <a:prstDash val="lgDash"/>
            </a:ln>
          </c:spPr>
        </c:hiLowLines>
        <c:marker val="1"/>
        <c:smooth val="0"/>
        <c:axId val="331785280"/>
        <c:axId val="331785840"/>
      </c:lineChart>
      <c:catAx>
        <c:axId val="3317852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1785840"/>
        <c:crosses val="max"/>
        <c:auto val="1"/>
        <c:lblAlgn val="ctr"/>
        <c:lblOffset val="100"/>
        <c:noMultiLvlLbl val="0"/>
      </c:catAx>
      <c:valAx>
        <c:axId val="331785840"/>
        <c:scaling>
          <c:orientation val="minMax"/>
          <c:max val="9"/>
          <c:min val="6.8"/>
        </c:scaling>
        <c:delete val="1"/>
        <c:axPos val="l"/>
        <c:numFmt formatCode="0.0" sourceLinked="1"/>
        <c:majorTickMark val="out"/>
        <c:minorTickMark val="none"/>
        <c:tickLblPos val="nextTo"/>
        <c:crossAx val="331785280"/>
        <c:crosses val="autoZero"/>
        <c:crossBetween val="between"/>
        <c:majorUnit val="8.3000000000000007"/>
        <c:minorUnit val="0.3"/>
      </c:valAx>
      <c:spPr>
        <a:noFill/>
        <a:ln w="4032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290273769159638E-3"/>
          <c:w val="0.99686028257456827"/>
          <c:h val="0.98701298701298701"/>
        </c:manualLayout>
      </c:layout>
      <c:lineChart>
        <c:grouping val="standard"/>
        <c:varyColors val="0"/>
        <c:ser>
          <c:idx val="0"/>
          <c:order val="0"/>
          <c:spPr>
            <a:ln w="60920">
              <a:solidFill>
                <a:srgbClr val="3366FF"/>
              </a:solidFill>
              <a:prstDash val="solid"/>
            </a:ln>
          </c:spPr>
          <c:marker>
            <c:symbol val="diamond"/>
            <c:size val="1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AB8-48F0-B023-27E0D4939EA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AB8-48F0-B023-27E0D4939EA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0AB8-48F0-B023-27E0D4939EA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0AB8-48F0-B023-27E0D4939EA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0AB8-48F0-B023-27E0D4939EA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0AB8-48F0-B023-27E0D4939EA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0AB8-48F0-B023-27E0D4939EA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0AB8-48F0-B023-27E0D4939EA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0AB8-48F0-B023-27E0D4939EA5}"/>
              </c:ext>
            </c:extLst>
          </c:dPt>
          <c:dLbls>
            <c:dLbl>
              <c:idx val="0"/>
              <c:layout>
                <c:manualLayout>
                  <c:x val="-2.884719882837742E-2"/>
                  <c:y val="8.1785921269946674E-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8-48F0-B023-27E0D4939EA5}"/>
                </c:ext>
              </c:extLst>
            </c:dLbl>
            <c:dLbl>
              <c:idx val="1"/>
              <c:layout>
                <c:manualLayout>
                  <c:x val="-3.3033522419581567E-2"/>
                  <c:y val="6.8340966570712078E-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B8-48F0-B023-27E0D4939EA5}"/>
                </c:ext>
              </c:extLst>
            </c:dLbl>
            <c:dLbl>
              <c:idx val="2"/>
              <c:layout>
                <c:manualLayout>
                  <c:x val="-2.9632256829031138E-2"/>
                  <c:y val="8.0970467352973599E-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B8-48F0-B023-27E0D4939EA5}"/>
                </c:ext>
              </c:extLst>
            </c:dLbl>
            <c:dLbl>
              <c:idx val="3"/>
              <c:layout>
                <c:manualLayout>
                  <c:x val="-3.3033522419581518E-2"/>
                  <c:y val="7.9697111823402514E-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B8-48F0-B023-27E0D4939EA5}"/>
                </c:ext>
              </c:extLst>
            </c:dLbl>
            <c:dLbl>
              <c:idx val="4"/>
              <c:layout>
                <c:manualLayout>
                  <c:x val="-2.9632153816565497E-2"/>
                  <c:y val="6.5642342097275846E-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B8-48F0-B023-27E0D4939EA5}"/>
                </c:ext>
              </c:extLst>
            </c:dLbl>
            <c:dLbl>
              <c:idx val="5"/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B8-48F0-B023-27E0D4939EA5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0235478806907374"/>
                  <c:y val="0.33333333333333331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B8-48F0-B023-27E0D4939EA5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8398744113029832"/>
                  <c:y val="0.13852813852813853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B8-48F0-B023-27E0D4939EA5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6405023547880693"/>
                  <c:y val="0.20346320346320346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B8-48F0-B023-27E0D4939EA5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940345368916793"/>
                  <c:y val="0.13419913419913421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B8-48F0-B023-27E0D4939EA5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2103610675039251"/>
                  <c:y val="9.0909090909090912E-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B8-48F0-B023-27E0D4939EA5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90737833594976447"/>
                  <c:y val="0.18614718614718614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B8-48F0-B023-27E0D4939EA5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8116169544740972"/>
                  <c:y val="0.36363636363636365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B8-48F0-B023-27E0D4939EA5}"/>
                </c:ext>
              </c:extLst>
            </c:dLbl>
            <c:dLbl>
              <c:idx val="13"/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B8-48F0-B023-27E0D4939EA5}"/>
                </c:ext>
              </c:extLst>
            </c:dLbl>
            <c:spPr>
              <a:noFill/>
              <a:ln w="406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9" b="1" i="0" u="none" strike="noStrike" baseline="0">
                    <a:solidFill>
                      <a:srgbClr val="3366FF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'90'!$R$5:$R$9</c:f>
              <c:strCache>
                <c:ptCount val="5"/>
                <c:pt idx="0">
                  <c:v>Cumplimiento de la cobertura</c:v>
                </c:pt>
                <c:pt idx="1">
                  <c:v>Contención recibida</c:v>
                </c:pt>
                <c:pt idx="2">
                  <c:v>Cumplimiento de la fecha de pago</c:v>
                </c:pt>
                <c:pt idx="3">
                  <c:v>Rapidez resolución</c:v>
                </c:pt>
                <c:pt idx="4">
                  <c:v>Comunicación fluida</c:v>
                </c:pt>
              </c:strCache>
            </c:strRef>
          </c:cat>
          <c:val>
            <c:numRef>
              <c:f>'90'!$S$5:$S$9</c:f>
              <c:numCache>
                <c:formatCode>0.0</c:formatCode>
                <c:ptCount val="5"/>
                <c:pt idx="0">
                  <c:v>8.1</c:v>
                </c:pt>
                <c:pt idx="1">
                  <c:v>7.8</c:v>
                </c:pt>
                <c:pt idx="2">
                  <c:v>7.7</c:v>
                </c:pt>
                <c:pt idx="3">
                  <c:v>7.4</c:v>
                </c:pt>
                <c:pt idx="4">
                  <c:v>7.2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0AB8-48F0-B023-27E0D4939EA5}"/>
            </c:ext>
          </c:extLst>
        </c:ser>
        <c:ser>
          <c:idx val="1"/>
          <c:order val="1"/>
          <c:spPr>
            <a:ln w="60920">
              <a:solidFill>
                <a:srgbClr val="800080"/>
              </a:solidFill>
              <a:prstDash val="solid"/>
            </a:ln>
          </c:spPr>
          <c:marker>
            <c:symbol val="x"/>
            <c:size val="12"/>
            <c:spPr>
              <a:solidFill>
                <a:srgbClr val="800080"/>
              </a:solidFill>
              <a:ln>
                <a:solidFill>
                  <a:srgbClr val="66006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632490499985575E-2"/>
                  <c:y val="-7.1612237810293133E-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B8-48F0-B023-27E0D4939EA5}"/>
                </c:ext>
              </c:extLst>
            </c:dLbl>
            <c:dLbl>
              <c:idx val="1"/>
              <c:layout>
                <c:manualLayout>
                  <c:x val="-3.1342036862064604E-2"/>
                  <c:y val="-6.9880734335577843E-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B8-48F0-B023-27E0D4939EA5}"/>
                </c:ext>
              </c:extLst>
            </c:dLbl>
            <c:dLbl>
              <c:idx val="2"/>
              <c:layout>
                <c:manualLayout>
                  <c:x val="-2.8202289660564372E-2"/>
                  <c:y val="-8.8062556156539906E-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AB8-48F0-B023-27E0D4939EA5}"/>
                </c:ext>
              </c:extLst>
            </c:dLbl>
            <c:dLbl>
              <c:idx val="3"/>
              <c:layout>
                <c:manualLayout>
                  <c:x val="-2.8202259884495873E-2"/>
                  <c:y val="-7.3344021499091971E-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AB8-48F0-B023-27E0D4939EA5}"/>
                </c:ext>
              </c:extLst>
            </c:dLbl>
            <c:dLbl>
              <c:idx val="4"/>
              <c:layout>
                <c:manualLayout>
                  <c:x val="-2.8202230108427373E-2"/>
                  <c:y val="-7.0746345965893742E-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AB8-48F0-B023-27E0D4939EA5}"/>
                </c:ext>
              </c:extLst>
            </c:dLbl>
            <c:dLbl>
              <c:idx val="5"/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AB8-48F0-B023-27E0D4939EA5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0235478806907374"/>
                  <c:y val="0.68831168831168832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AB8-48F0-B023-27E0D4939EA5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8084772370486659"/>
                  <c:y val="0.48484848484848486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AB8-48F0-B023-27E0D4939EA5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609105180533752"/>
                  <c:y val="0.60606060606060608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AB8-48F0-B023-27E0D4939EA5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940345368916793"/>
                  <c:y val="0.51515151515151514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AB8-48F0-B023-27E0D4939EA5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946624803767665"/>
                  <c:y val="0.48484848484848486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AB8-48F0-B023-27E0D4939EA5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89952904238618525"/>
                  <c:y val="0.59307359307359309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AB8-48F0-B023-27E0D4939EA5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7802197802197799"/>
                  <c:y val="0.78354978354978355"/>
                </c:manualLayout>
              </c:layout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AB8-48F0-B023-27E0D4939EA5}"/>
                </c:ext>
              </c:extLst>
            </c:dLbl>
            <c:dLbl>
              <c:idx val="13"/>
              <c:spPr>
                <a:noFill/>
                <a:ln w="40613">
                  <a:noFill/>
                </a:ln>
              </c:spPr>
              <c:txPr>
                <a:bodyPr/>
                <a:lstStyle/>
                <a:p>
                  <a:pPr>
                    <a:defRPr sz="1359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AB8-48F0-B023-27E0D4939EA5}"/>
                </c:ext>
              </c:extLst>
            </c:dLbl>
            <c:spPr>
              <a:noFill/>
              <a:ln w="406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9" b="1" i="0" u="none" strike="noStrike" baseline="0">
                    <a:solidFill>
                      <a:srgbClr val="66006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'90'!$R$5:$R$9</c:f>
              <c:strCache>
                <c:ptCount val="5"/>
                <c:pt idx="0">
                  <c:v>Cumplimiento de la cobertura</c:v>
                </c:pt>
                <c:pt idx="1">
                  <c:v>Contención recibida</c:v>
                </c:pt>
                <c:pt idx="2">
                  <c:v>Cumplimiento de la fecha de pago</c:v>
                </c:pt>
                <c:pt idx="3">
                  <c:v>Rapidez resolución</c:v>
                </c:pt>
                <c:pt idx="4">
                  <c:v>Comunicación fluida</c:v>
                </c:pt>
              </c:strCache>
            </c:strRef>
          </c:cat>
          <c:val>
            <c:numRef>
              <c:f>'90'!$T$5:$T$9</c:f>
              <c:numCache>
                <c:formatCode>0.0</c:formatCode>
                <c:ptCount val="5"/>
                <c:pt idx="0">
                  <c:v>8.4</c:v>
                </c:pt>
                <c:pt idx="1">
                  <c:v>8.1</c:v>
                </c:pt>
                <c:pt idx="2">
                  <c:v>8</c:v>
                </c:pt>
                <c:pt idx="3">
                  <c:v>7.7</c:v>
                </c:pt>
                <c:pt idx="4">
                  <c:v>7.6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0AB8-48F0-B023-27E0D4939E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5077">
              <a:solidFill>
                <a:srgbClr val="000000"/>
              </a:solidFill>
              <a:prstDash val="lgDash"/>
            </a:ln>
          </c:spPr>
        </c:hiLowLines>
        <c:marker val="1"/>
        <c:smooth val="0"/>
        <c:axId val="331788640"/>
        <c:axId val="331789200"/>
      </c:lineChart>
      <c:catAx>
        <c:axId val="3317886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1789200"/>
        <c:crosses val="max"/>
        <c:auto val="1"/>
        <c:lblAlgn val="ctr"/>
        <c:lblOffset val="100"/>
        <c:noMultiLvlLbl val="0"/>
      </c:catAx>
      <c:valAx>
        <c:axId val="331789200"/>
        <c:scaling>
          <c:orientation val="minMax"/>
          <c:max val="9"/>
          <c:min val="7"/>
        </c:scaling>
        <c:delete val="1"/>
        <c:axPos val="l"/>
        <c:numFmt formatCode="0.0" sourceLinked="1"/>
        <c:majorTickMark val="out"/>
        <c:minorTickMark val="none"/>
        <c:tickLblPos val="nextTo"/>
        <c:crossAx val="331788640"/>
        <c:crosses val="autoZero"/>
        <c:crossBetween val="between"/>
        <c:majorUnit val="8.3000000000000007"/>
        <c:minorUnit val="0.3"/>
      </c:valAx>
      <c:spPr>
        <a:noFill/>
        <a:ln w="406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766642653703242E-2"/>
          <c:y val="1.8239915831799017E-2"/>
          <c:w val="0.92886629564226797"/>
          <c:h val="0.7740440580948090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2060"/>
            </a:solidFill>
            <a:ln w="381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062-4F3C-89EA-AF160608D47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62-4F3C-89EA-AF160608D47A}"/>
              </c:ext>
            </c:extLst>
          </c:dPt>
          <c:dLbls>
            <c:dLbl>
              <c:idx val="0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062-4F3C-89EA-AF160608D47A}"/>
                </c:ext>
              </c:extLst>
            </c:dLbl>
            <c:dLbl>
              <c:idx val="1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062-4F3C-89EA-AF160608D47A}"/>
                </c:ext>
              </c:extLst>
            </c:dLbl>
            <c:dLbl>
              <c:idx val="2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62-4F3C-89EA-AF160608D47A}"/>
                </c:ext>
              </c:extLst>
            </c:dLbl>
            <c:dLbl>
              <c:idx val="3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062-4F3C-89EA-AF160608D47A}"/>
                </c:ext>
              </c:extLst>
            </c:dLbl>
            <c:dLbl>
              <c:idx val="4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062-4F3C-89EA-AF160608D47A}"/>
                </c:ext>
              </c:extLst>
            </c:dLbl>
            <c:dLbl>
              <c:idx val="5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062-4F3C-89EA-AF160608D47A}"/>
                </c:ext>
              </c:extLst>
            </c:dLbl>
            <c:dLbl>
              <c:idx val="6"/>
              <c:spPr>
                <a:noFill/>
                <a:ln w="2756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062-4F3C-89EA-AF160608D47A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'90'!$R$6:$R$13</c:f>
              <c:strCache>
                <c:ptCount val="8"/>
                <c:pt idx="0">
                  <c:v>GLOBAL</c:v>
                </c:pt>
                <c:pt idx="1">
                  <c:v>Cumplimiento de la visita del inspector</c:v>
                </c:pt>
                <c:pt idx="2">
                  <c:v>Atención y profesionalismo del inspector</c:v>
                </c:pt>
                <c:pt idx="3">
                  <c:v>Atención y profesionalismo de los talleres</c:v>
                </c:pt>
                <c:pt idx="4">
                  <c:v>Agilidad en los talleres</c:v>
                </c:pt>
                <c:pt idx="5">
                  <c:v>Atención y profesionalismo del personal de la grúa</c:v>
                </c:pt>
                <c:pt idx="6">
                  <c:v>Disponibilidad de equipamiento del móvil</c:v>
                </c:pt>
                <c:pt idx="7">
                  <c:v>Agilidad en la llegada del móvil</c:v>
                </c:pt>
              </c:strCache>
            </c:strRef>
          </c:cat>
          <c:val>
            <c:numRef>
              <c:f>'90'!$S$6:$S$13</c:f>
              <c:numCache>
                <c:formatCode>0%</c:formatCode>
                <c:ptCount val="8"/>
                <c:pt idx="0">
                  <c:v>0.35</c:v>
                </c:pt>
                <c:pt idx="1">
                  <c:v>0.42</c:v>
                </c:pt>
                <c:pt idx="2">
                  <c:v>0.41</c:v>
                </c:pt>
                <c:pt idx="3">
                  <c:v>0.38</c:v>
                </c:pt>
                <c:pt idx="4">
                  <c:v>0.34</c:v>
                </c:pt>
                <c:pt idx="5">
                  <c:v>0.34</c:v>
                </c:pt>
                <c:pt idx="6">
                  <c:v>0.3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62-4F3C-89EA-AF160608D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826576"/>
        <c:axId val="332827136"/>
      </c:barChart>
      <c:lineChart>
        <c:grouping val="standard"/>
        <c:varyColors val="0"/>
        <c:ser>
          <c:idx val="0"/>
          <c:order val="1"/>
          <c:spPr>
            <a:ln w="20671">
              <a:noFill/>
            </a:ln>
          </c:spPr>
          <c:marker>
            <c:symbol val="diamond"/>
            <c:size val="17"/>
            <c:spPr>
              <a:solidFill>
                <a:srgbClr val="00B0F0"/>
              </a:solidFill>
              <a:ln w="22225">
                <a:solidFill>
                  <a:srgbClr val="003366"/>
                </a:solidFill>
                <a:prstDash val="solid"/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C062-4F3C-89EA-AF160608D47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9-C062-4F3C-89EA-AF160608D47A}"/>
              </c:ext>
            </c:extLst>
          </c:dPt>
          <c:dLbls>
            <c:dLbl>
              <c:idx val="0"/>
              <c:layout>
                <c:manualLayout>
                  <c:x val="-2.9715531793736941E-2"/>
                  <c:y val="-6.4134298796971759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062-4F3C-89EA-AF160608D47A}"/>
                </c:ext>
              </c:extLst>
            </c:dLbl>
            <c:dLbl>
              <c:idx val="1"/>
              <c:layout>
                <c:manualLayout>
                  <c:x val="-3.3237999761078385E-2"/>
                  <c:y val="-6.2223151637580465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62-4F3C-89EA-AF160608D47A}"/>
                </c:ext>
              </c:extLst>
            </c:dLbl>
            <c:dLbl>
              <c:idx val="2"/>
              <c:layout>
                <c:manualLayout>
                  <c:x val="-3.1539519699372021E-2"/>
                  <c:y val="-4.9684799393228236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062-4F3C-89EA-AF160608D47A}"/>
                </c:ext>
              </c:extLst>
            </c:dLbl>
            <c:dLbl>
              <c:idx val="3"/>
              <c:layout>
                <c:manualLayout>
                  <c:x val="-3.1056230826887611E-2"/>
                  <c:y val="-4.8350924799844444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62-4F3C-89EA-AF160608D47A}"/>
                </c:ext>
              </c:extLst>
            </c:dLbl>
            <c:dLbl>
              <c:idx val="4"/>
              <c:layout>
                <c:manualLayout>
                  <c:x val="-3.1569478464368861E-2"/>
                  <c:y val="-6.057021878843194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62-4F3C-89EA-AF160608D47A}"/>
                </c:ext>
              </c:extLst>
            </c:dLbl>
            <c:dLbl>
              <c:idx val="5"/>
              <c:layout>
                <c:manualLayout>
                  <c:x val="-3.1754797651218913E-2"/>
                  <c:y val="-5.4785054534324751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062-4F3C-89EA-AF160608D47A}"/>
                </c:ext>
              </c:extLst>
            </c:dLbl>
            <c:dLbl>
              <c:idx val="6"/>
              <c:layout>
                <c:manualLayout>
                  <c:x val="-3.186144176486104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62-4F3C-89EA-AF160608D47A}"/>
                </c:ext>
              </c:extLst>
            </c:dLbl>
            <c:dLbl>
              <c:idx val="7"/>
              <c:layout>
                <c:manualLayout>
                  <c:x val="-2.9312562622508299E-2"/>
                  <c:y val="-5.4814584293637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62-4F3C-89EA-AF160608D47A}"/>
                </c:ext>
              </c:extLst>
            </c:dLbl>
            <c:dLbl>
              <c:idx val="8"/>
              <c:layout>
                <c:manualLayout>
                  <c:x val="-3.4410357106049921E-2"/>
                  <c:y val="-4.313351931958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062-4F3C-89EA-AF160608D47A}"/>
                </c:ext>
              </c:extLst>
            </c:dLbl>
            <c:dLbl>
              <c:idx val="9"/>
              <c:layout>
                <c:manualLayout>
                  <c:x val="-3.186144176486095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062-4F3C-89EA-AF160608D47A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'90'!$R$6:$R$13</c:f>
              <c:strCache>
                <c:ptCount val="8"/>
                <c:pt idx="0">
                  <c:v>GLOBAL</c:v>
                </c:pt>
                <c:pt idx="1">
                  <c:v>Cumplimiento de la visita del inspector</c:v>
                </c:pt>
                <c:pt idx="2">
                  <c:v>Atención y profesionalismo del inspector</c:v>
                </c:pt>
                <c:pt idx="3">
                  <c:v>Atención y profesionalismo de los talleres</c:v>
                </c:pt>
                <c:pt idx="4">
                  <c:v>Agilidad en los talleres</c:v>
                </c:pt>
                <c:pt idx="5">
                  <c:v>Atención y profesionalismo del personal de la grúa</c:v>
                </c:pt>
                <c:pt idx="6">
                  <c:v>Disponibilidad de equipamiento del móvil</c:v>
                </c:pt>
                <c:pt idx="7">
                  <c:v>Agilidad en la llegada del móvil</c:v>
                </c:pt>
              </c:strCache>
            </c:strRef>
          </c:cat>
          <c:val>
            <c:numRef>
              <c:f>'90'!$T$6:$T$13</c:f>
              <c:numCache>
                <c:formatCode>0.0</c:formatCode>
                <c:ptCount val="8"/>
                <c:pt idx="0" formatCode="General">
                  <c:v>7.7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7.9</c:v>
                </c:pt>
                <c:pt idx="5">
                  <c:v>7.8</c:v>
                </c:pt>
                <c:pt idx="6">
                  <c:v>7.7</c:v>
                </c:pt>
                <c:pt idx="7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C062-4F3C-89EA-AF160608D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827696"/>
        <c:axId val="332828256"/>
      </c:lineChart>
      <c:catAx>
        <c:axId val="3328265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28271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2827136"/>
        <c:scaling>
          <c:orientation val="minMax"/>
          <c:max val="0.60000000000000009"/>
          <c:min val="0"/>
        </c:scaling>
        <c:delete val="0"/>
        <c:axPos val="l"/>
        <c:numFmt formatCode="0%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2826576"/>
        <c:crosses val="autoZero"/>
        <c:crossBetween val="between"/>
      </c:valAx>
      <c:catAx>
        <c:axId val="332827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2828256"/>
        <c:crosses val="autoZero"/>
        <c:auto val="0"/>
        <c:lblAlgn val="ctr"/>
        <c:lblOffset val="100"/>
        <c:noMultiLvlLbl val="0"/>
      </c:catAx>
      <c:valAx>
        <c:axId val="332828256"/>
        <c:scaling>
          <c:orientation val="minMax"/>
          <c:min val="5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44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2827696"/>
        <c:crosses val="max"/>
        <c:crossBetween val="between"/>
      </c:valAx>
      <c:spPr>
        <a:noFill/>
        <a:ln w="275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250262688842022E-3"/>
          <c:y val="1.0033444816053512E-2"/>
          <c:w val="0.99687499999999996"/>
          <c:h val="0.88715953307392992"/>
        </c:manualLayout>
      </c:layout>
      <c:lineChart>
        <c:grouping val="standard"/>
        <c:varyColors val="0"/>
        <c:ser>
          <c:idx val="0"/>
          <c:order val="0"/>
          <c:spPr>
            <a:ln w="58409">
              <a:solidFill>
                <a:srgbClr val="969696"/>
              </a:solidFill>
              <a:prstDash val="sysDash"/>
            </a:ln>
          </c:spPr>
          <c:marker>
            <c:symbol val="diamond"/>
            <c:size val="1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575-47D9-AFCA-87B33017924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575-47D9-AFCA-87B33017924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575-47D9-AFCA-87B33017924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F575-47D9-AFCA-87B33017924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F575-47D9-AFCA-87B33017924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F575-47D9-AFCA-87B33017924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F575-47D9-AFCA-87B33017924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F575-47D9-AFCA-87B33017924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F575-47D9-AFCA-87B330179240}"/>
              </c:ext>
            </c:extLst>
          </c:dPt>
          <c:dLbls>
            <c:dLbl>
              <c:idx val="0"/>
              <c:layout>
                <c:manualLayout>
                  <c:x val="-2.9605794467999193E-2"/>
                  <c:y val="-5.8568201799844143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75-47D9-AFCA-87B330179240}"/>
                </c:ext>
              </c:extLst>
            </c:dLbl>
            <c:dLbl>
              <c:idx val="1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75-47D9-AFCA-87B330179240}"/>
                </c:ext>
              </c:extLst>
            </c:dLbl>
            <c:dLbl>
              <c:idx val="2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575-47D9-AFCA-87B330179240}"/>
                </c:ext>
              </c:extLst>
            </c:dLbl>
            <c:dLbl>
              <c:idx val="3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575-47D9-AFCA-87B330179240}"/>
                </c:ext>
              </c:extLst>
            </c:dLbl>
            <c:dLbl>
              <c:idx val="4"/>
              <c:layout>
                <c:manualLayout>
                  <c:x val="-2.8323743185947912E-2"/>
                  <c:y val="-5.5326113261724874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75-47D9-AFCA-87B330179240}"/>
                </c:ext>
              </c:extLst>
            </c:dLbl>
            <c:dLbl>
              <c:idx val="5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575-47D9-AFCA-87B330179240}"/>
                </c:ext>
              </c:extLst>
            </c:dLbl>
            <c:dLbl>
              <c:idx val="6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575-47D9-AFCA-87B330179240}"/>
                </c:ext>
              </c:extLst>
            </c:dLbl>
            <c:dLbl>
              <c:idx val="7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575-47D9-AFCA-87B330179240}"/>
                </c:ext>
              </c:extLst>
            </c:dLbl>
            <c:dLbl>
              <c:idx val="8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575-47D9-AFCA-87B330179240}"/>
                </c:ext>
              </c:extLst>
            </c:dLbl>
            <c:dLbl>
              <c:idx val="9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575-47D9-AFCA-87B330179240}"/>
                </c:ext>
              </c:extLst>
            </c:dLbl>
            <c:dLbl>
              <c:idx val="10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575-47D9-AFCA-87B330179240}"/>
                </c:ext>
              </c:extLst>
            </c:dLbl>
            <c:dLbl>
              <c:idx val="11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575-47D9-AFCA-87B330179240}"/>
                </c:ext>
              </c:extLst>
            </c:dLbl>
            <c:dLbl>
              <c:idx val="12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575-47D9-AFCA-87B330179240}"/>
                </c:ext>
              </c:extLst>
            </c:dLbl>
            <c:dLbl>
              <c:idx val="13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575-47D9-AFCA-87B330179240}"/>
                </c:ext>
              </c:extLst>
            </c:dLbl>
            <c:spPr>
              <a:noFill/>
              <a:ln w="389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0" b="1" i="0" u="none" strike="noStrike" baseline="0">
                    <a:solidFill>
                      <a:srgbClr val="96969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'90'!$R$5:$R$11</c:f>
              <c:strCache>
                <c:ptCount val="7"/>
                <c:pt idx="0">
                  <c:v>Cumplimiento de la visita pactada por el inspector</c:v>
                </c:pt>
                <c:pt idx="1">
                  <c:v>Atención y profesionalismo del inspector</c:v>
                </c:pt>
                <c:pt idx="2">
                  <c:v>Atención y profesionalismo en los talleres</c:v>
                </c:pt>
                <c:pt idx="3">
                  <c:v>Agilidad en la atención talleres</c:v>
                </c:pt>
                <c:pt idx="4">
                  <c:v>Atención y profesionalismo del movil</c:v>
                </c:pt>
                <c:pt idx="5">
                  <c:v>Disponibilidad de equipamiento del móvil</c:v>
                </c:pt>
                <c:pt idx="6">
                  <c:v>Agilidad en la llegada del movil</c:v>
                </c:pt>
              </c:strCache>
            </c:strRef>
          </c:cat>
          <c:val>
            <c:numRef>
              <c:f>'90'!$S$5:$S$11</c:f>
              <c:numCache>
                <c:formatCode>0.0</c:formatCode>
                <c:ptCount val="7"/>
                <c:pt idx="0">
                  <c:v>8.1</c:v>
                </c:pt>
                <c:pt idx="1">
                  <c:v>8</c:v>
                </c:pt>
                <c:pt idx="2">
                  <c:v>7.9</c:v>
                </c:pt>
                <c:pt idx="3">
                  <c:v>7.9</c:v>
                </c:pt>
                <c:pt idx="4">
                  <c:v>7.9</c:v>
                </c:pt>
                <c:pt idx="5">
                  <c:v>7.6</c:v>
                </c:pt>
                <c:pt idx="6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F575-47D9-AFCA-87B330179240}"/>
            </c:ext>
          </c:extLst>
        </c:ser>
        <c:ser>
          <c:idx val="1"/>
          <c:order val="1"/>
          <c:spPr>
            <a:ln w="58409">
              <a:solidFill>
                <a:srgbClr val="003366"/>
              </a:solidFill>
              <a:prstDash val="solid"/>
            </a:ln>
          </c:spPr>
          <c:marker>
            <c:symbol val="x"/>
            <c:size val="12"/>
            <c:spPr>
              <a:solidFill>
                <a:srgbClr val="003366"/>
              </a:solidFill>
              <a:ln>
                <a:solidFill>
                  <a:srgbClr val="00336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768271754492227E-2"/>
                  <c:y val="6.343158988958518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575-47D9-AFCA-87B330179240}"/>
                </c:ext>
              </c:extLst>
            </c:dLbl>
            <c:dLbl>
              <c:idx val="1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575-47D9-AFCA-87B330179240}"/>
                </c:ext>
              </c:extLst>
            </c:dLbl>
            <c:dLbl>
              <c:idx val="2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575-47D9-AFCA-87B330179240}"/>
                </c:ext>
              </c:extLst>
            </c:dLbl>
            <c:dLbl>
              <c:idx val="3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575-47D9-AFCA-87B330179240}"/>
                </c:ext>
              </c:extLst>
            </c:dLbl>
            <c:dLbl>
              <c:idx val="4"/>
              <c:layout>
                <c:manualLayout>
                  <c:x val="-2.6400666262870989E-2"/>
                  <c:y val="6.3431589889585124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575-47D9-AFCA-87B330179240}"/>
                </c:ext>
              </c:extLst>
            </c:dLbl>
            <c:dLbl>
              <c:idx val="5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575-47D9-AFCA-87B330179240}"/>
                </c:ext>
              </c:extLst>
            </c:dLbl>
            <c:dLbl>
              <c:idx val="6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F575-47D9-AFCA-87B330179240}"/>
                </c:ext>
              </c:extLst>
            </c:dLbl>
            <c:dLbl>
              <c:idx val="7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F575-47D9-AFCA-87B330179240}"/>
                </c:ext>
              </c:extLst>
            </c:dLbl>
            <c:dLbl>
              <c:idx val="8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F575-47D9-AFCA-87B330179240}"/>
                </c:ext>
              </c:extLst>
            </c:dLbl>
            <c:dLbl>
              <c:idx val="9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F575-47D9-AFCA-87B330179240}"/>
                </c:ext>
              </c:extLst>
            </c:dLbl>
            <c:dLbl>
              <c:idx val="10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F575-47D9-AFCA-87B330179240}"/>
                </c:ext>
              </c:extLst>
            </c:dLbl>
            <c:dLbl>
              <c:idx val="11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F575-47D9-AFCA-87B330179240}"/>
                </c:ext>
              </c:extLst>
            </c:dLbl>
            <c:dLbl>
              <c:idx val="12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F575-47D9-AFCA-87B330179240}"/>
                </c:ext>
              </c:extLst>
            </c:dLbl>
            <c:dLbl>
              <c:idx val="13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F575-47D9-AFCA-87B330179240}"/>
                </c:ext>
              </c:extLst>
            </c:dLbl>
            <c:spPr>
              <a:noFill/>
              <a:ln w="389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'90'!$R$5:$R$11</c:f>
              <c:strCache>
                <c:ptCount val="7"/>
                <c:pt idx="0">
                  <c:v>Cumplimiento de la visita pactada por el inspector</c:v>
                </c:pt>
                <c:pt idx="1">
                  <c:v>Atención y profesionalismo del inspector</c:v>
                </c:pt>
                <c:pt idx="2">
                  <c:v>Atención y profesionalismo en los talleres</c:v>
                </c:pt>
                <c:pt idx="3">
                  <c:v>Agilidad en la atención talleres</c:v>
                </c:pt>
                <c:pt idx="4">
                  <c:v>Atención y profesionalismo del movil</c:v>
                </c:pt>
                <c:pt idx="5">
                  <c:v>Disponibilidad de equipamiento del móvil</c:v>
                </c:pt>
                <c:pt idx="6">
                  <c:v>Agilidad en la llegada del movil</c:v>
                </c:pt>
              </c:strCache>
            </c:strRef>
          </c:cat>
          <c:val>
            <c:numRef>
              <c:f>'90'!$T$5:$T$11</c:f>
              <c:numCache>
                <c:formatCode>0.0</c:formatCode>
                <c:ptCount val="7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7.9</c:v>
                </c:pt>
                <c:pt idx="4">
                  <c:v>7.8</c:v>
                </c:pt>
                <c:pt idx="5">
                  <c:v>7.7</c:v>
                </c:pt>
                <c:pt idx="6">
                  <c:v>7.1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F575-47D9-AFCA-87B330179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4867">
              <a:solidFill>
                <a:srgbClr val="000000"/>
              </a:solidFill>
              <a:prstDash val="lgDash"/>
            </a:ln>
          </c:spPr>
        </c:hiLowLines>
        <c:marker val="1"/>
        <c:smooth val="0"/>
        <c:axId val="332831056"/>
        <c:axId val="332831616"/>
      </c:lineChart>
      <c:catAx>
        <c:axId val="3328310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2831616"/>
        <c:crosses val="max"/>
        <c:auto val="1"/>
        <c:lblAlgn val="ctr"/>
        <c:lblOffset val="100"/>
        <c:noMultiLvlLbl val="0"/>
      </c:catAx>
      <c:valAx>
        <c:axId val="332831616"/>
        <c:scaling>
          <c:orientation val="minMax"/>
          <c:max val="9"/>
          <c:min val="6.5"/>
        </c:scaling>
        <c:delete val="1"/>
        <c:axPos val="l"/>
        <c:numFmt formatCode="0.0" sourceLinked="1"/>
        <c:majorTickMark val="out"/>
        <c:minorTickMark val="none"/>
        <c:tickLblPos val="nextTo"/>
        <c:crossAx val="332831056"/>
        <c:crosses val="autoZero"/>
        <c:crossBetween val="between"/>
        <c:majorUnit val="8.3000000000000007"/>
        <c:minorUnit val="0.3"/>
      </c:valAx>
      <c:spPr>
        <a:noFill/>
        <a:ln w="389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4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600330036365116E-3"/>
          <c:y val="5.9087329992841803E-2"/>
          <c:w val="0.99843993759750393"/>
          <c:h val="0.93548387096774188"/>
        </c:manualLayout>
      </c:layout>
      <c:lineChart>
        <c:grouping val="standard"/>
        <c:varyColors val="0"/>
        <c:ser>
          <c:idx val="0"/>
          <c:order val="0"/>
          <c:spPr>
            <a:ln w="60868">
              <a:solidFill>
                <a:srgbClr val="3366FF"/>
              </a:solidFill>
              <a:prstDash val="solid"/>
            </a:ln>
          </c:spPr>
          <c:marker>
            <c:symbol val="diamond"/>
            <c:size val="1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DFB-404A-A242-7021DD9C84B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DFB-404A-A242-7021DD9C84B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DFB-404A-A242-7021DD9C84B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DFB-404A-A242-7021DD9C84B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DFB-404A-A242-7021DD9C84B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DFB-404A-A242-7021DD9C84BE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DFB-404A-A242-7021DD9C84B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DFB-404A-A242-7021DD9C84BE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DFB-404A-A242-7021DD9C84BE}"/>
              </c:ext>
            </c:extLst>
          </c:dPt>
          <c:dLbls>
            <c:dLbl>
              <c:idx val="0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DFB-404A-A242-7021DD9C84BE}"/>
                </c:ext>
              </c:extLst>
            </c:dLbl>
            <c:dLbl>
              <c:idx val="1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DFB-404A-A242-7021DD9C84BE}"/>
                </c:ext>
              </c:extLst>
            </c:dLbl>
            <c:dLbl>
              <c:idx val="2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DFB-404A-A242-7021DD9C84BE}"/>
                </c:ext>
              </c:extLst>
            </c:dLbl>
            <c:dLbl>
              <c:idx val="3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DFB-404A-A242-7021DD9C84BE}"/>
                </c:ext>
              </c:extLst>
            </c:dLbl>
            <c:dLbl>
              <c:idx val="4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DFB-404A-A242-7021DD9C84BE}"/>
                </c:ext>
              </c:extLst>
            </c:dLbl>
            <c:dLbl>
              <c:idx val="5"/>
              <c:layout>
                <c:manualLayout>
                  <c:x val="-3.0827943078913324E-2"/>
                  <c:y val="5.6392269148174662E-2"/>
                </c:manualLayout>
              </c:layout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FB-404A-A242-7021DD9C84BE}"/>
                </c:ext>
              </c:extLst>
            </c:dLbl>
            <c:dLbl>
              <c:idx val="6"/>
              <c:layout>
                <c:manualLayout>
                  <c:x val="-3.0827943078913324E-2"/>
                  <c:y val="6.0180147936053446E-2"/>
                </c:manualLayout>
              </c:layout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FB-404A-A242-7021DD9C84BE}"/>
                </c:ext>
              </c:extLst>
            </c:dLbl>
            <c:dLbl>
              <c:idx val="7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DFB-404A-A242-7021DD9C84BE}"/>
                </c:ext>
              </c:extLst>
            </c:dLbl>
            <c:dLbl>
              <c:idx val="8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DFB-404A-A242-7021DD9C84BE}"/>
                </c:ext>
              </c:extLst>
            </c:dLbl>
            <c:dLbl>
              <c:idx val="9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DFB-404A-A242-7021DD9C84BE}"/>
                </c:ext>
              </c:extLst>
            </c:dLbl>
            <c:dLbl>
              <c:idx val="10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DFB-404A-A242-7021DD9C84BE}"/>
                </c:ext>
              </c:extLst>
            </c:dLbl>
            <c:dLbl>
              <c:idx val="11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DFB-404A-A242-7021DD9C84BE}"/>
                </c:ext>
              </c:extLst>
            </c:dLbl>
            <c:dLbl>
              <c:idx val="12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DFB-404A-A242-7021DD9C84BE}"/>
                </c:ext>
              </c:extLst>
            </c:dLbl>
            <c:dLbl>
              <c:idx val="13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DFB-404A-A242-7021DD9C84BE}"/>
                </c:ext>
              </c:extLst>
            </c:dLbl>
            <c:spPr>
              <a:noFill/>
              <a:ln w="405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66FF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'90'!$R$5:$R$11</c:f>
              <c:strCache>
                <c:ptCount val="7"/>
                <c:pt idx="0">
                  <c:v>Cumplimiento de la visita pactada por el inspector</c:v>
                </c:pt>
                <c:pt idx="1">
                  <c:v>Atención y profesionalismo del movil</c:v>
                </c:pt>
                <c:pt idx="2">
                  <c:v>Disponibilidad de equipamiento del móvil</c:v>
                </c:pt>
                <c:pt idx="3">
                  <c:v>Agilidad en la llegada del movil</c:v>
                </c:pt>
                <c:pt idx="4">
                  <c:v>Agilidad en la atención talleres</c:v>
                </c:pt>
                <c:pt idx="5">
                  <c:v>Atención y profesionalismo en los talleres</c:v>
                </c:pt>
                <c:pt idx="6">
                  <c:v>Atención y profesionalismo del inspector</c:v>
                </c:pt>
              </c:strCache>
            </c:strRef>
          </c:cat>
          <c:val>
            <c:numRef>
              <c:f>'90'!$S$5:$S$11</c:f>
              <c:numCache>
                <c:formatCode>0.0</c:formatCode>
                <c:ptCount val="7"/>
                <c:pt idx="0">
                  <c:v>8</c:v>
                </c:pt>
                <c:pt idx="1">
                  <c:v>7.8</c:v>
                </c:pt>
                <c:pt idx="2">
                  <c:v>7.7</c:v>
                </c:pt>
                <c:pt idx="3">
                  <c:v>7.1</c:v>
                </c:pt>
                <c:pt idx="4">
                  <c:v>7.8</c:v>
                </c:pt>
                <c:pt idx="5">
                  <c:v>7.8</c:v>
                </c:pt>
                <c:pt idx="6">
                  <c:v>7.8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6DFB-404A-A242-7021DD9C84BE}"/>
            </c:ext>
          </c:extLst>
        </c:ser>
        <c:ser>
          <c:idx val="1"/>
          <c:order val="1"/>
          <c:spPr>
            <a:ln w="60868">
              <a:solidFill>
                <a:srgbClr val="800080"/>
              </a:solidFill>
              <a:prstDash val="solid"/>
            </a:ln>
          </c:spPr>
          <c:marker>
            <c:symbol val="x"/>
            <c:size val="12"/>
            <c:spPr>
              <a:solidFill>
                <a:srgbClr val="800080"/>
              </a:solidFill>
              <a:ln>
                <a:solidFill>
                  <a:srgbClr val="660066"/>
                </a:solidFill>
                <a:prstDash val="solid"/>
              </a:ln>
            </c:spPr>
          </c:marker>
          <c:dLbls>
            <c:dLbl>
              <c:idx val="0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DFB-404A-A242-7021DD9C84BE}"/>
                </c:ext>
              </c:extLst>
            </c:dLbl>
            <c:dLbl>
              <c:idx val="1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DFB-404A-A242-7021DD9C84BE}"/>
                </c:ext>
              </c:extLst>
            </c:dLbl>
            <c:dLbl>
              <c:idx val="2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DFB-404A-A242-7021DD9C84BE}"/>
                </c:ext>
              </c:extLst>
            </c:dLbl>
            <c:dLbl>
              <c:idx val="3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DFB-404A-A242-7021DD9C84BE}"/>
                </c:ext>
              </c:extLst>
            </c:dLbl>
            <c:dLbl>
              <c:idx val="4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DFB-404A-A242-7021DD9C84BE}"/>
                </c:ext>
              </c:extLst>
            </c:dLbl>
            <c:dLbl>
              <c:idx val="5"/>
              <c:layout>
                <c:manualLayout>
                  <c:x val="-2.5006468305304105E-2"/>
                  <c:y val="-7.3437425435456991E-2"/>
                </c:manualLayout>
              </c:layout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DFB-404A-A242-7021DD9C84BE}"/>
                </c:ext>
              </c:extLst>
            </c:dLbl>
            <c:dLbl>
              <c:idx val="6"/>
              <c:layout>
                <c:manualLayout>
                  <c:x val="-4.4411384217335058E-2"/>
                  <c:y val="-6.5861667859699352E-2"/>
                </c:manualLayout>
              </c:layout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DFB-404A-A242-7021DD9C84BE}"/>
                </c:ext>
              </c:extLst>
            </c:dLbl>
            <c:dLbl>
              <c:idx val="7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DFB-404A-A242-7021DD9C84BE}"/>
                </c:ext>
              </c:extLst>
            </c:dLbl>
            <c:dLbl>
              <c:idx val="8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DFB-404A-A242-7021DD9C84BE}"/>
                </c:ext>
              </c:extLst>
            </c:dLbl>
            <c:dLbl>
              <c:idx val="9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6DFB-404A-A242-7021DD9C84BE}"/>
                </c:ext>
              </c:extLst>
            </c:dLbl>
            <c:dLbl>
              <c:idx val="10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DFB-404A-A242-7021DD9C84BE}"/>
                </c:ext>
              </c:extLst>
            </c:dLbl>
            <c:dLbl>
              <c:idx val="11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6DFB-404A-A242-7021DD9C84BE}"/>
                </c:ext>
              </c:extLst>
            </c:dLbl>
            <c:dLbl>
              <c:idx val="12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6DFB-404A-A242-7021DD9C84BE}"/>
                </c:ext>
              </c:extLst>
            </c:dLbl>
            <c:dLbl>
              <c:idx val="13"/>
              <c:spPr>
                <a:noFill/>
                <a:ln w="405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6DFB-404A-A242-7021DD9C84BE}"/>
                </c:ext>
              </c:extLst>
            </c:dLbl>
            <c:spPr>
              <a:noFill/>
              <a:ln w="405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66006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'90'!$R$5:$R$11</c:f>
              <c:strCache>
                <c:ptCount val="7"/>
                <c:pt idx="0">
                  <c:v>Cumplimiento de la visita pactada por el inspector</c:v>
                </c:pt>
                <c:pt idx="1">
                  <c:v>Atención y profesionalismo del movil</c:v>
                </c:pt>
                <c:pt idx="2">
                  <c:v>Disponibilidad de equipamiento del móvil</c:v>
                </c:pt>
                <c:pt idx="3">
                  <c:v>Agilidad en la llegada del movil</c:v>
                </c:pt>
                <c:pt idx="4">
                  <c:v>Agilidad en la atención talleres</c:v>
                </c:pt>
                <c:pt idx="5">
                  <c:v>Atención y profesionalismo en los talleres</c:v>
                </c:pt>
                <c:pt idx="6">
                  <c:v>Atención y profesionalismo del inspector</c:v>
                </c:pt>
              </c:strCache>
            </c:strRef>
          </c:cat>
          <c:val>
            <c:numRef>
              <c:f>'90'!$T$5:$T$11</c:f>
              <c:numCache>
                <c:formatCode>0.0</c:formatCode>
                <c:ptCount val="7"/>
                <c:pt idx="0">
                  <c:v>8</c:v>
                </c:pt>
                <c:pt idx="1">
                  <c:v>7.8</c:v>
                </c:pt>
                <c:pt idx="2">
                  <c:v>7.7</c:v>
                </c:pt>
                <c:pt idx="3">
                  <c:v>7.1</c:v>
                </c:pt>
                <c:pt idx="4">
                  <c:v>8</c:v>
                </c:pt>
                <c:pt idx="5">
                  <c:v>8.1</c:v>
                </c:pt>
                <c:pt idx="6">
                  <c:v>8.1999999999999993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6DFB-404A-A242-7021DD9C84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5072">
              <a:solidFill>
                <a:srgbClr val="000000"/>
              </a:solidFill>
              <a:prstDash val="lgDash"/>
            </a:ln>
          </c:spPr>
        </c:hiLowLines>
        <c:marker val="1"/>
        <c:smooth val="0"/>
        <c:axId val="332834416"/>
        <c:axId val="332834976"/>
      </c:lineChart>
      <c:catAx>
        <c:axId val="332834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2834976"/>
        <c:crosses val="max"/>
        <c:auto val="1"/>
        <c:lblAlgn val="ctr"/>
        <c:lblOffset val="100"/>
        <c:noMultiLvlLbl val="0"/>
      </c:catAx>
      <c:valAx>
        <c:axId val="332834976"/>
        <c:scaling>
          <c:orientation val="minMax"/>
          <c:max val="8.5"/>
          <c:min val="6.5"/>
        </c:scaling>
        <c:delete val="1"/>
        <c:axPos val="l"/>
        <c:numFmt formatCode="0.0" sourceLinked="1"/>
        <c:majorTickMark val="out"/>
        <c:minorTickMark val="none"/>
        <c:tickLblPos val="nextTo"/>
        <c:crossAx val="332834416"/>
        <c:crosses val="autoZero"/>
        <c:crossBetween val="between"/>
        <c:majorUnit val="8.3000000000000007"/>
        <c:minorUnit val="0.3"/>
      </c:valAx>
      <c:spPr>
        <a:noFill/>
        <a:ln w="405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766642653703242E-2"/>
          <c:y val="1.8239915831799017E-2"/>
          <c:w val="0.92886629564226797"/>
          <c:h val="0.7740440580948090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2060"/>
            </a:solidFill>
            <a:ln w="381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FC0-49AA-B8B9-C78DC052BDB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C0-49AA-B8B9-C78DC052BDB2}"/>
              </c:ext>
            </c:extLst>
          </c:dPt>
          <c:dLbls>
            <c:dLbl>
              <c:idx val="0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C0-49AA-B8B9-C78DC052BDB2}"/>
                </c:ext>
              </c:extLst>
            </c:dLbl>
            <c:dLbl>
              <c:idx val="1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FC0-49AA-B8B9-C78DC052BDB2}"/>
                </c:ext>
              </c:extLst>
            </c:dLbl>
            <c:dLbl>
              <c:idx val="2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FC0-49AA-B8B9-C78DC052BDB2}"/>
                </c:ext>
              </c:extLst>
            </c:dLbl>
            <c:dLbl>
              <c:idx val="3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FC0-49AA-B8B9-C78DC052BDB2}"/>
                </c:ext>
              </c:extLst>
            </c:dLbl>
            <c:dLbl>
              <c:idx val="4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FC0-49AA-B8B9-C78DC052BDB2}"/>
                </c:ext>
              </c:extLst>
            </c:dLbl>
            <c:dLbl>
              <c:idx val="5"/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FC0-49AA-B8B9-C78DC052BDB2}"/>
                </c:ext>
              </c:extLst>
            </c:dLbl>
            <c:dLbl>
              <c:idx val="6"/>
              <c:spPr>
                <a:noFill/>
                <a:ln w="2756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30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FC0-49AA-B8B9-C78DC052BDB2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'90'!$R$6:$R$12</c:f>
              <c:strCache>
                <c:ptCount val="7"/>
                <c:pt idx="0">
                  <c:v>GLOBAL</c:v>
                </c:pt>
                <c:pt idx="1">
                  <c:v>Cumplimiento de la visita del liquidador</c:v>
                </c:pt>
                <c:pt idx="2">
                  <c:v>Atención y profesionalismo del liquidador</c:v>
                </c:pt>
                <c:pt idx="3">
                  <c:v>Atención y profesionalismo del personal de asistencia</c:v>
                </c:pt>
                <c:pt idx="4">
                  <c:v>Disponibilidad de equipamiento del personal de asistencia</c:v>
                </c:pt>
                <c:pt idx="5">
                  <c:v>Cumplimiento de la visita del personal de asistencia</c:v>
                </c:pt>
                <c:pt idx="6">
                  <c:v>Agilidad en la llegada del personal de asistencia</c:v>
                </c:pt>
              </c:strCache>
            </c:strRef>
          </c:cat>
          <c:val>
            <c:numRef>
              <c:f>'90'!$S$6:$S$12</c:f>
              <c:numCache>
                <c:formatCode>0%</c:formatCode>
                <c:ptCount val="7"/>
                <c:pt idx="0">
                  <c:v>0.35</c:v>
                </c:pt>
                <c:pt idx="1">
                  <c:v>0.4</c:v>
                </c:pt>
                <c:pt idx="2">
                  <c:v>0.4</c:v>
                </c:pt>
                <c:pt idx="3">
                  <c:v>0.27</c:v>
                </c:pt>
                <c:pt idx="4">
                  <c:v>0.23</c:v>
                </c:pt>
                <c:pt idx="5">
                  <c:v>0.18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C0-49AA-B8B9-C78DC052B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837776"/>
        <c:axId val="332838336"/>
      </c:barChart>
      <c:lineChart>
        <c:grouping val="standard"/>
        <c:varyColors val="0"/>
        <c:ser>
          <c:idx val="0"/>
          <c:order val="1"/>
          <c:spPr>
            <a:ln w="20671">
              <a:noFill/>
            </a:ln>
          </c:spPr>
          <c:marker>
            <c:symbol val="diamond"/>
            <c:size val="17"/>
            <c:spPr>
              <a:solidFill>
                <a:srgbClr val="00B0F0"/>
              </a:solidFill>
              <a:ln w="22225">
                <a:solidFill>
                  <a:srgbClr val="003366"/>
                </a:solidFill>
                <a:prstDash val="solid"/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0FC0-49AA-B8B9-C78DC052BDB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9-0FC0-49AA-B8B9-C78DC052BDB2}"/>
              </c:ext>
            </c:extLst>
          </c:dPt>
          <c:dLbls>
            <c:dLbl>
              <c:idx val="0"/>
              <c:layout>
                <c:manualLayout>
                  <c:x val="-2.9715531793736941E-2"/>
                  <c:y val="-6.4134298796971759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C0-49AA-B8B9-C78DC052BDB2}"/>
                </c:ext>
              </c:extLst>
            </c:dLbl>
            <c:dLbl>
              <c:idx val="1"/>
              <c:layout>
                <c:manualLayout>
                  <c:x val="-3.3237999761078385E-2"/>
                  <c:y val="-6.2223151637580465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C0-49AA-B8B9-C78DC052BDB2}"/>
                </c:ext>
              </c:extLst>
            </c:dLbl>
            <c:dLbl>
              <c:idx val="2"/>
              <c:layout>
                <c:manualLayout>
                  <c:x val="-2.6305651930898188E-2"/>
                  <c:y val="-4.9684716474866296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C0-49AA-B8B9-C78DC052BDB2}"/>
                </c:ext>
              </c:extLst>
            </c:dLbl>
            <c:dLbl>
              <c:idx val="3"/>
              <c:layout>
                <c:manualLayout>
                  <c:x val="-2.8439286109844707E-2"/>
                  <c:y val="-5.3863178061405607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C0-49AA-B8B9-C78DC052BDB2}"/>
                </c:ext>
              </c:extLst>
            </c:dLbl>
            <c:dLbl>
              <c:idx val="4"/>
              <c:layout>
                <c:manualLayout>
                  <c:x val="-3.1569478464368861E-2"/>
                  <c:y val="-6.057021878843194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C0-49AA-B8B9-C78DC052BDB2}"/>
                </c:ext>
              </c:extLst>
            </c:dLbl>
            <c:dLbl>
              <c:idx val="5"/>
              <c:layout>
                <c:manualLayout>
                  <c:x val="-3.0446297255041353E-2"/>
                  <c:y val="-7.4077956282189175E-2"/>
                </c:manualLayout>
              </c:layout>
              <c:spPr>
                <a:noFill/>
                <a:ln w="27561">
                  <a:noFill/>
                </a:ln>
              </c:spPr>
              <c:txPr>
                <a:bodyPr/>
                <a:lstStyle/>
                <a:p>
                  <a:pPr>
                    <a:defRPr sz="1302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C0-49AA-B8B9-C78DC052BDB2}"/>
                </c:ext>
              </c:extLst>
            </c:dLbl>
            <c:dLbl>
              <c:idx val="6"/>
              <c:layout>
                <c:manualLayout>
                  <c:x val="-3.055293260079487E-2"/>
                  <c:y val="-3.696464952920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C0-49AA-B8B9-C78DC052BDB2}"/>
                </c:ext>
              </c:extLst>
            </c:dLbl>
            <c:dLbl>
              <c:idx val="7"/>
              <c:layout>
                <c:manualLayout>
                  <c:x val="-2.9312526423672079E-2"/>
                  <c:y val="-3.55217217925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C0-49AA-B8B9-C78DC052BDB2}"/>
                </c:ext>
              </c:extLst>
            </c:dLbl>
            <c:dLbl>
              <c:idx val="8"/>
              <c:layout>
                <c:manualLayout>
                  <c:x val="-3.4410357106049921E-2"/>
                  <c:y val="-4.313351931958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FC0-49AA-B8B9-C78DC052BDB2}"/>
                </c:ext>
              </c:extLst>
            </c:dLbl>
            <c:dLbl>
              <c:idx val="9"/>
              <c:layout>
                <c:manualLayout>
                  <c:x val="-3.1861441764860957E-2"/>
                  <c:y val="-5.074531684656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FC0-49AA-B8B9-C78DC052BDB2}"/>
                </c:ext>
              </c:extLst>
            </c:dLbl>
            <c:spPr>
              <a:noFill/>
              <a:ln w="275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'90'!$R$6:$R$12</c:f>
              <c:strCache>
                <c:ptCount val="7"/>
                <c:pt idx="0">
                  <c:v>GLOBAL</c:v>
                </c:pt>
                <c:pt idx="1">
                  <c:v>Cumplimiento de la visita del liquidador</c:v>
                </c:pt>
                <c:pt idx="2">
                  <c:v>Atención y profesionalismo del liquidador</c:v>
                </c:pt>
                <c:pt idx="3">
                  <c:v>Atención y profesionalismo del personal de asistencia</c:v>
                </c:pt>
                <c:pt idx="4">
                  <c:v>Disponibilidad de equipamiento del personal de asistencia</c:v>
                </c:pt>
                <c:pt idx="5">
                  <c:v>Cumplimiento de la visita del personal de asistencia</c:v>
                </c:pt>
                <c:pt idx="6">
                  <c:v>Agilidad en la llegada del personal de asistencia</c:v>
                </c:pt>
              </c:strCache>
            </c:strRef>
          </c:cat>
          <c:val>
            <c:numRef>
              <c:f>'90'!$T$6:$T$12</c:f>
              <c:numCache>
                <c:formatCode>0.0</c:formatCode>
                <c:ptCount val="7"/>
                <c:pt idx="0" formatCode="General">
                  <c:v>7.7</c:v>
                </c:pt>
                <c:pt idx="1">
                  <c:v>7.9</c:v>
                </c:pt>
                <c:pt idx="2">
                  <c:v>7.9</c:v>
                </c:pt>
                <c:pt idx="3">
                  <c:v>7.3</c:v>
                </c:pt>
                <c:pt idx="4">
                  <c:v>7.1</c:v>
                </c:pt>
                <c:pt idx="5">
                  <c:v>6.9</c:v>
                </c:pt>
                <c:pt idx="6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0FC0-49AA-B8B9-C78DC052B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838896"/>
        <c:axId val="332839456"/>
      </c:lineChart>
      <c:catAx>
        <c:axId val="3328377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28383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2838336"/>
        <c:scaling>
          <c:orientation val="minMax"/>
          <c:max val="0.60000000000000009"/>
          <c:min val="0"/>
        </c:scaling>
        <c:delete val="0"/>
        <c:axPos val="l"/>
        <c:numFmt formatCode="0%" sourceLinked="1"/>
        <c:majorTickMark val="cross"/>
        <c:minorTickMark val="none"/>
        <c:tickLblPos val="nextTo"/>
        <c:spPr>
          <a:ln w="6890">
            <a:noFill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2837776"/>
        <c:crosses val="autoZero"/>
        <c:crossBetween val="between"/>
      </c:valAx>
      <c:catAx>
        <c:axId val="33283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2839456"/>
        <c:crosses val="autoZero"/>
        <c:auto val="0"/>
        <c:lblAlgn val="ctr"/>
        <c:lblOffset val="100"/>
        <c:noMultiLvlLbl val="0"/>
      </c:catAx>
      <c:valAx>
        <c:axId val="332839456"/>
        <c:scaling>
          <c:orientation val="minMax"/>
          <c:min val="5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44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2838896"/>
        <c:crosses val="max"/>
        <c:crossBetween val="between"/>
      </c:valAx>
      <c:spPr>
        <a:noFill/>
        <a:ln w="275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736750613242115E-3"/>
          <c:y val="6.688963210702341E-3"/>
          <c:w val="0.99687499999999996"/>
          <c:h val="0.88715953307392992"/>
        </c:manualLayout>
      </c:layout>
      <c:lineChart>
        <c:grouping val="standard"/>
        <c:varyColors val="0"/>
        <c:ser>
          <c:idx val="0"/>
          <c:order val="0"/>
          <c:spPr>
            <a:ln w="58409">
              <a:solidFill>
                <a:srgbClr val="969696"/>
              </a:solidFill>
              <a:prstDash val="sysDash"/>
            </a:ln>
          </c:spPr>
          <c:marker>
            <c:symbol val="diamond"/>
            <c:size val="1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D11-4359-8785-1EE24B3263B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D11-4359-8785-1EE24B3263B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D11-4359-8785-1EE24B3263B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D11-4359-8785-1EE24B3263B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AD11-4359-8785-1EE24B3263B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AD11-4359-8785-1EE24B3263B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AD11-4359-8785-1EE24B3263B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AD11-4359-8785-1EE24B3263B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AD11-4359-8785-1EE24B3263BB}"/>
              </c:ext>
            </c:extLst>
          </c:dPt>
          <c:dLbls>
            <c:dLbl>
              <c:idx val="0"/>
              <c:layout>
                <c:manualLayout>
                  <c:x val="-2.8943241411179755E-2"/>
                  <c:y val="6.3762673478524282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11-4359-8785-1EE24B3263BB}"/>
                </c:ext>
              </c:extLst>
            </c:dLbl>
            <c:dLbl>
              <c:idx val="1"/>
              <c:layout>
                <c:manualLayout>
                  <c:x val="-2.8503401946860827E-2"/>
                  <c:y val="6.7107155083875381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11-4359-8785-1EE24B3263BB}"/>
                </c:ext>
              </c:extLst>
            </c:dLbl>
            <c:dLbl>
              <c:idx val="2"/>
              <c:layout>
                <c:manualLayout>
                  <c:x val="-2.5757001234967498E-2"/>
                  <c:y val="-7.2268717246464595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11-4359-8785-1EE24B3263BB}"/>
                </c:ext>
              </c:extLst>
            </c:dLbl>
            <c:dLbl>
              <c:idx val="3"/>
              <c:layout>
                <c:manualLayout>
                  <c:x val="-3.1385502254983037E-2"/>
                  <c:y val="-6.7910884049192849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11-4359-8785-1EE24B3263BB}"/>
                </c:ext>
              </c:extLst>
            </c:dLbl>
            <c:dLbl>
              <c:idx val="4"/>
              <c:layout>
                <c:manualLayout>
                  <c:x val="-2.9392768758382818E-2"/>
                  <c:y val="-7.0176177810549661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11-4359-8785-1EE24B3263BB}"/>
                </c:ext>
              </c:extLst>
            </c:dLbl>
            <c:dLbl>
              <c:idx val="5"/>
              <c:layout>
                <c:manualLayout>
                  <c:x val="-2.956022197211582E-2"/>
                  <c:y val="-6.4490295736444311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11-4359-8785-1EE24B3263BB}"/>
                </c:ext>
              </c:extLst>
            </c:dLbl>
            <c:dLbl>
              <c:idx val="6"/>
              <c:layout>
                <c:manualLayout>
                  <c:x val="-3.2046286443924238E-2"/>
                  <c:y val="4.2145735127590657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11-4359-8785-1EE24B3263BB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8125000000000004"/>
                  <c:y val="0.1245136186770428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11-4359-8785-1EE24B3263BB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6093749999999996"/>
                  <c:y val="0.1828793774319066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11-4359-8785-1EE24B3263BB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593750000000002"/>
                  <c:y val="0.1206225680933852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11-4359-8785-1EE24B3263BB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718749999999996"/>
                  <c:y val="8.171206225680934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D11-4359-8785-1EE24B3263BB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90312499999999996"/>
                  <c:y val="0.16731517509727625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11-4359-8785-1EE24B3263BB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765625"/>
                  <c:y val="0.32684824902723736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D11-4359-8785-1EE24B3263BB}"/>
                </c:ext>
              </c:extLst>
            </c:dLbl>
            <c:dLbl>
              <c:idx val="13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D11-4359-8785-1EE24B3263BB}"/>
                </c:ext>
              </c:extLst>
            </c:dLbl>
            <c:spPr>
              <a:noFill/>
              <a:ln w="389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0" b="1" i="0" u="none" strike="noStrike" baseline="0">
                    <a:solidFill>
                      <a:srgbClr val="96969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AyP del liquidador</c:v>
                </c:pt>
                <c:pt idx="1">
                  <c:v>Cumplimiento del liquidador</c:v>
                </c:pt>
                <c:pt idx="2">
                  <c:v>AyP asistencia</c:v>
                </c:pt>
                <c:pt idx="3">
                  <c:v>Cumplimiento de asistencia </c:v>
                </c:pt>
                <c:pt idx="4">
                  <c:v>Agilidad en la llegada</c:v>
                </c:pt>
                <c:pt idx="5">
                  <c:v>Disponibilidad de equipamiento</c:v>
                </c:pt>
              </c:strCache>
            </c:strRef>
          </c:cat>
          <c:val>
            <c:numRef>
              <c:f>'90'!$S$5:$S$10</c:f>
              <c:numCache>
                <c:formatCode>0.0</c:formatCode>
                <c:ptCount val="6"/>
                <c:pt idx="0">
                  <c:v>7.6</c:v>
                </c:pt>
                <c:pt idx="1">
                  <c:v>7.6</c:v>
                </c:pt>
                <c:pt idx="2">
                  <c:v>7.4</c:v>
                </c:pt>
                <c:pt idx="3">
                  <c:v>7.1</c:v>
                </c:pt>
                <c:pt idx="4">
                  <c:v>7</c:v>
                </c:pt>
                <c:pt idx="5">
                  <c:v>7.1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AD11-4359-8785-1EE24B3263BB}"/>
            </c:ext>
          </c:extLst>
        </c:ser>
        <c:ser>
          <c:idx val="1"/>
          <c:order val="1"/>
          <c:spPr>
            <a:ln w="58409">
              <a:solidFill>
                <a:srgbClr val="003366"/>
              </a:solidFill>
              <a:prstDash val="solid"/>
            </a:ln>
          </c:spPr>
          <c:marker>
            <c:symbol val="x"/>
            <c:size val="12"/>
            <c:spPr>
              <a:solidFill>
                <a:srgbClr val="003366"/>
              </a:solidFill>
              <a:ln>
                <a:solidFill>
                  <a:srgbClr val="00336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5345009974737119E-2"/>
                  <c:y val="-6.5434650936191538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11-4359-8785-1EE24B3263BB}"/>
                </c:ext>
              </c:extLst>
            </c:dLbl>
            <c:dLbl>
              <c:idx val="1"/>
              <c:layout>
                <c:manualLayout>
                  <c:x val="-2.6476325496844956E-2"/>
                  <c:y val="-6.8779132541542706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D11-4359-8785-1EE24B3263BB}"/>
                </c:ext>
              </c:extLst>
            </c:dLbl>
            <c:dLbl>
              <c:idx val="2"/>
              <c:layout>
                <c:manualLayout>
                  <c:x val="-2.2947430156713713E-2"/>
                  <c:y val="8.2439364811839985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D11-4359-8785-1EE24B3263BB}"/>
                </c:ext>
              </c:extLst>
            </c:dLbl>
            <c:dLbl>
              <c:idx val="3"/>
              <c:layout>
                <c:manualLayout>
                  <c:x val="-2.6647099597629342E-2"/>
                  <c:y val="6.4399441708582292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D11-4359-8785-1EE24B3263BB}"/>
                </c:ext>
              </c:extLst>
            </c:dLbl>
            <c:dLbl>
              <c:idx val="4"/>
              <c:layout>
                <c:manualLayout>
                  <c:x val="-2.474513701376185E-2"/>
                  <c:y val="5.8799673452189713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D11-4359-8785-1EE24B3263BB}"/>
                </c:ext>
              </c:extLst>
            </c:dLbl>
            <c:dLbl>
              <c:idx val="5"/>
              <c:layout>
                <c:manualLayout>
                  <c:x val="-2.7451156795782944E-2"/>
                  <c:y val="6.897822136781398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D11-4359-8785-1EE24B3263BB}"/>
                </c:ext>
              </c:extLst>
            </c:dLbl>
            <c:dLbl>
              <c:idx val="6"/>
              <c:layout>
                <c:manualLayout>
                  <c:x val="-3.5424664822302616E-2"/>
                  <c:y val="-5.7326521475785486E-2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D11-4359-8785-1EE24B3263BB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78125"/>
                  <c:y val="0.43579766536964981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D11-4359-8785-1EE24B3263BB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5781250000000002"/>
                  <c:y val="0.54474708171206221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D11-4359-8785-1EE24B3263BB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593750000000002"/>
                  <c:y val="0.46303501945525294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D11-4359-8785-1EE24B3263BB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562500000000004"/>
                  <c:y val="0.43579766536964981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D11-4359-8785-1EE24B3263BB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89531249999999996"/>
                  <c:y val="0.53307392996108949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D11-4359-8785-1EE24B3263BB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7343749999999996"/>
                  <c:y val="0.7042801556420234"/>
                </c:manualLayout>
              </c:layout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D11-4359-8785-1EE24B3263BB}"/>
                </c:ext>
              </c:extLst>
            </c:dLbl>
            <c:dLbl>
              <c:idx val="13"/>
              <c:spPr>
                <a:noFill/>
                <a:ln w="38939">
                  <a:noFill/>
                </a:ln>
              </c:spPr>
              <c:txPr>
                <a:bodyPr/>
                <a:lstStyle/>
                <a:p>
                  <a:pPr>
                    <a:defRPr sz="138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D11-4359-8785-1EE24B3263BB}"/>
                </c:ext>
              </c:extLst>
            </c:dLbl>
            <c:spPr>
              <a:noFill/>
              <a:ln w="389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AyP del liquidador</c:v>
                </c:pt>
                <c:pt idx="1">
                  <c:v>Cumplimiento del liquidador</c:v>
                </c:pt>
                <c:pt idx="2">
                  <c:v>AyP asistencia</c:v>
                </c:pt>
                <c:pt idx="3">
                  <c:v>Cumplimiento de asistencia </c:v>
                </c:pt>
                <c:pt idx="4">
                  <c:v>Agilidad en la llegada</c:v>
                </c:pt>
                <c:pt idx="5">
                  <c:v>Disponibilidad de equipamiento</c:v>
                </c:pt>
              </c:strCache>
            </c:strRef>
          </c:cat>
          <c:val>
            <c:numRef>
              <c:f>'90'!$T$5:$T$10</c:f>
              <c:numCache>
                <c:formatCode>0.0</c:formatCode>
                <c:ptCount val="6"/>
                <c:pt idx="0">
                  <c:v>7.9</c:v>
                </c:pt>
                <c:pt idx="1">
                  <c:v>7.9</c:v>
                </c:pt>
                <c:pt idx="2">
                  <c:v>7.3</c:v>
                </c:pt>
                <c:pt idx="3">
                  <c:v>6.9</c:v>
                </c:pt>
                <c:pt idx="4">
                  <c:v>6.8</c:v>
                </c:pt>
                <c:pt idx="5">
                  <c:v>7.1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AD11-4359-8785-1EE24B3263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4867">
              <a:solidFill>
                <a:srgbClr val="000000"/>
              </a:solidFill>
              <a:prstDash val="lgDash"/>
            </a:ln>
          </c:spPr>
        </c:hiLowLines>
        <c:marker val="1"/>
        <c:smooth val="0"/>
        <c:axId val="334207024"/>
        <c:axId val="334207584"/>
      </c:lineChart>
      <c:catAx>
        <c:axId val="3342070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4207584"/>
        <c:crosses val="max"/>
        <c:auto val="1"/>
        <c:lblAlgn val="ctr"/>
        <c:lblOffset val="100"/>
        <c:noMultiLvlLbl val="0"/>
      </c:catAx>
      <c:valAx>
        <c:axId val="334207584"/>
        <c:scaling>
          <c:orientation val="minMax"/>
          <c:max val="9"/>
          <c:min val="6"/>
        </c:scaling>
        <c:delete val="1"/>
        <c:axPos val="l"/>
        <c:numFmt formatCode="0.0" sourceLinked="1"/>
        <c:majorTickMark val="out"/>
        <c:minorTickMark val="none"/>
        <c:tickLblPos val="nextTo"/>
        <c:crossAx val="334207024"/>
        <c:crosses val="autoZero"/>
        <c:crossBetween val="between"/>
        <c:majorUnit val="8.3000000000000007"/>
        <c:minorUnit val="0.3"/>
      </c:valAx>
      <c:spPr>
        <a:noFill/>
        <a:ln w="389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4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79398284169697E-2"/>
          <c:y val="3.7312435002228497E-3"/>
          <c:w val="0.84683357879234167"/>
          <c:h val="0.854477611940298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3366"/>
            </a:solidFill>
            <a:ln w="2674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26740">
                <a:noFill/>
              </a:ln>
            </c:spPr>
            <c:extLst>
              <c:ext xmlns:c16="http://schemas.microsoft.com/office/drawing/2014/chart" uri="{C3380CC4-5D6E-409C-BE32-E72D297353CC}">
                <c16:uniqueId val="{00000001-DB6D-4441-8459-6865CD76E9BD}"/>
              </c:ext>
            </c:extLst>
          </c:dPt>
          <c:dPt>
            <c:idx val="1"/>
            <c:invertIfNegative val="0"/>
            <c:bubble3D val="0"/>
            <c:spPr>
              <a:solidFill>
                <a:srgbClr val="336699"/>
              </a:solidFill>
              <a:ln w="26740">
                <a:noFill/>
              </a:ln>
            </c:spPr>
            <c:extLst>
              <c:ext xmlns:c16="http://schemas.microsoft.com/office/drawing/2014/chart" uri="{C3380CC4-5D6E-409C-BE32-E72D297353CC}">
                <c16:uniqueId val="{00000003-DB6D-4441-8459-6865CD76E9BD}"/>
              </c:ext>
            </c:extLst>
          </c:dPt>
          <c:dLbls>
            <c:spPr>
              <a:noFill/>
              <a:ln w="267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'90'!$R$6:$R$8</c:f>
              <c:strCache>
                <c:ptCount val="3"/>
                <c:pt idx="0">
                  <c:v>MENOS DE 2 AÑOS</c:v>
                </c:pt>
                <c:pt idx="1">
                  <c:v>2 A 5 AÑOS</c:v>
                </c:pt>
                <c:pt idx="2">
                  <c:v>MAS DE 5 AÑOS</c:v>
                </c:pt>
              </c:strCache>
            </c:strRef>
          </c:cat>
          <c:val>
            <c:numRef>
              <c:f>'90'!$S$6:$S$8</c:f>
              <c:numCache>
                <c:formatCode>0%</c:formatCode>
                <c:ptCount val="3"/>
                <c:pt idx="0">
                  <c:v>0.18</c:v>
                </c:pt>
                <c:pt idx="1">
                  <c:v>0.4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6D-4441-8459-6865CD76E9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77784784"/>
        <c:axId val="325156064"/>
      </c:barChart>
      <c:catAx>
        <c:axId val="7778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039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25156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156064"/>
        <c:scaling>
          <c:orientation val="minMax"/>
          <c:max val="0.6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7784784"/>
        <c:crosses val="autoZero"/>
        <c:crossBetween val="between"/>
        <c:majorUnit val="1.3"/>
        <c:minorUnit val="3.00000000000001E-2"/>
      </c:valAx>
      <c:spPr>
        <a:noFill/>
        <a:ln w="267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600330036365118E-3"/>
          <c:y val="1.0449480109068732E-2"/>
          <c:w val="0.99843993759750393"/>
          <c:h val="0.98785425101214575"/>
        </c:manualLayout>
      </c:layout>
      <c:lineChart>
        <c:grouping val="standard"/>
        <c:varyColors val="0"/>
        <c:ser>
          <c:idx val="0"/>
          <c:order val="0"/>
          <c:spPr>
            <a:ln w="60944">
              <a:solidFill>
                <a:srgbClr val="3366FF"/>
              </a:solidFill>
              <a:prstDash val="solid"/>
            </a:ln>
          </c:spPr>
          <c:marker>
            <c:symbol val="diamond"/>
            <c:size val="1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330-41EC-9889-154A1871987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330-41EC-9889-154A1871987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330-41EC-9889-154A1871987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330-41EC-9889-154A1871987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330-41EC-9889-154A1871987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330-41EC-9889-154A1871987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330-41EC-9889-154A1871987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E330-41EC-9889-154A1871987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330-41EC-9889-154A1871987C}"/>
              </c:ext>
            </c:extLst>
          </c:dPt>
          <c:dLbls>
            <c:dLbl>
              <c:idx val="0"/>
              <c:layout>
                <c:manualLayout>
                  <c:x val="-2.9703985902150329E-2"/>
                  <c:y val="-6.3662096501775817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30-41EC-9889-154A1871987C}"/>
                </c:ext>
              </c:extLst>
            </c:dLbl>
            <c:dLbl>
              <c:idx val="1"/>
              <c:layout>
                <c:manualLayout>
                  <c:x val="-2.9450448706848254E-2"/>
                  <c:y val="-7.0409995889269675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30-41EC-9889-154A1871987C}"/>
                </c:ext>
              </c:extLst>
            </c:dLbl>
            <c:dLbl>
              <c:idx val="2"/>
              <c:layout>
                <c:manualLayout>
                  <c:x val="-2.969125301769357E-2"/>
                  <c:y val="-6.3396352319143132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30-41EC-9889-154A1871987C}"/>
                </c:ext>
              </c:extLst>
            </c:dLbl>
            <c:dLbl>
              <c:idx val="3"/>
              <c:layout>
                <c:manualLayout>
                  <c:x val="-2.8144054761589567E-2"/>
                  <c:y val="-5.2603914402040174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30-41EC-9889-154A1871987C}"/>
                </c:ext>
              </c:extLst>
            </c:dLbl>
            <c:dLbl>
              <c:idx val="4"/>
              <c:layout>
                <c:manualLayout>
                  <c:x val="-2.7624043760377207E-2"/>
                  <c:y val="-5.9887454407653043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30-41EC-9889-154A1871987C}"/>
                </c:ext>
              </c:extLst>
            </c:dLbl>
            <c:dLbl>
              <c:idx val="5"/>
              <c:layout>
                <c:manualLayout>
                  <c:x val="-3.3039492314430943E-2"/>
                  <c:y val="-7.1423862714835126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30-41EC-9889-154A1871987C}"/>
                </c:ext>
              </c:extLst>
            </c:dLbl>
            <c:dLbl>
              <c:idx val="6"/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30-41EC-9889-154A1871987C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8034321372854913"/>
                  <c:y val="0.12955465587044535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30-41EC-9889-154A1871987C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5990639625585024"/>
                  <c:y val="0.19028340080971659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30-41EC-9889-154A1871987C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478939157566303"/>
                  <c:y val="0.1255060728744939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30-41EC-9889-154A1871987C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59126365054602"/>
                  <c:y val="8.5020242914979755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30-41EC-9889-154A1871987C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90171606864274567"/>
                  <c:y val="0.17408906882591094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30-41EC-9889-154A1871987C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750390015600624"/>
                  <c:y val="0.3400809716599190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30-41EC-9889-154A1871987C}"/>
                </c:ext>
              </c:extLst>
            </c:dLbl>
            <c:dLbl>
              <c:idx val="13"/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30-41EC-9889-154A1871987C}"/>
                </c:ext>
              </c:extLst>
            </c:dLbl>
            <c:spPr>
              <a:noFill/>
              <a:ln w="4062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40" b="1" i="0" u="none" strike="noStrike" baseline="0">
                    <a:solidFill>
                      <a:srgbClr val="3366FF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Cumplimiento del liquidador</c:v>
                </c:pt>
                <c:pt idx="1">
                  <c:v>AyP del liquidador</c:v>
                </c:pt>
                <c:pt idx="2">
                  <c:v>AyP asistencia</c:v>
                </c:pt>
                <c:pt idx="3">
                  <c:v>Disponibilidad de equipamiento</c:v>
                </c:pt>
                <c:pt idx="4">
                  <c:v>Cumplimiento de asistencia </c:v>
                </c:pt>
                <c:pt idx="5">
                  <c:v>Agilidad en la llegada</c:v>
                </c:pt>
              </c:strCache>
            </c:strRef>
          </c:cat>
          <c:val>
            <c:numRef>
              <c:f>'90'!$S$5:$S$10</c:f>
              <c:numCache>
                <c:formatCode>0.0</c:formatCode>
                <c:ptCount val="6"/>
                <c:pt idx="0">
                  <c:v>8</c:v>
                </c:pt>
                <c:pt idx="1">
                  <c:v>7.9</c:v>
                </c:pt>
                <c:pt idx="2">
                  <c:v>7.4</c:v>
                </c:pt>
                <c:pt idx="3">
                  <c:v>7.2</c:v>
                </c:pt>
                <c:pt idx="4">
                  <c:v>7</c:v>
                </c:pt>
                <c:pt idx="5">
                  <c:v>6.9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E330-41EC-9889-154A1871987C}"/>
            </c:ext>
          </c:extLst>
        </c:ser>
        <c:ser>
          <c:idx val="1"/>
          <c:order val="1"/>
          <c:spPr>
            <a:ln w="60944">
              <a:solidFill>
                <a:srgbClr val="800080"/>
              </a:solidFill>
              <a:prstDash val="solid"/>
            </a:ln>
          </c:spPr>
          <c:marker>
            <c:symbol val="x"/>
            <c:size val="12"/>
            <c:spPr>
              <a:solidFill>
                <a:srgbClr val="800080"/>
              </a:solidFill>
              <a:ln>
                <a:solidFill>
                  <a:srgbClr val="66006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7763494310947226E-2"/>
                  <c:y val="5.9392603567566801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330-41EC-9889-154A1871987C}"/>
                </c:ext>
              </c:extLst>
            </c:dLbl>
            <c:dLbl>
              <c:idx val="1"/>
              <c:layout>
                <c:manualLayout>
                  <c:x val="-2.2601684815271313E-2"/>
                  <c:y val="5.8716030602592034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30-41EC-9889-154A1871987C}"/>
                </c:ext>
              </c:extLst>
            </c:dLbl>
            <c:dLbl>
              <c:idx val="2"/>
              <c:layout>
                <c:manualLayout>
                  <c:x val="-2.2842590989192377E-2"/>
                  <c:y val="6.4569294430135982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30-41EC-9889-154A1871987C}"/>
                </c:ext>
              </c:extLst>
            </c:dLbl>
            <c:dLbl>
              <c:idx val="3"/>
              <c:layout>
                <c:manualLayout>
                  <c:x val="-2.6469935113220808E-2"/>
                  <c:y val="6.4650088430773273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30-41EC-9889-154A1871987C}"/>
                </c:ext>
              </c:extLst>
            </c:dLbl>
            <c:dLbl>
              <c:idx val="4"/>
              <c:layout>
                <c:manualLayout>
                  <c:x val="-2.4656263051206474E-2"/>
                  <c:y val="5.8627719788112195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330-41EC-9889-154A1871987C}"/>
                </c:ext>
              </c:extLst>
            </c:dLbl>
            <c:dLbl>
              <c:idx val="5"/>
              <c:layout>
                <c:manualLayout>
                  <c:x val="-3.0071813468335862E-2"/>
                  <c:y val="6.640646663353128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330-41EC-9889-154A1871987C}"/>
                </c:ext>
              </c:extLst>
            </c:dLbl>
            <c:dLbl>
              <c:idx val="6"/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330-41EC-9889-154A1871987C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7722308892355689"/>
                  <c:y val="0.45344129554655871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30-41EC-9889-154A1871987C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5678627145085799"/>
                  <c:y val="0.5668016194331984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30-41EC-9889-154A1871987C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478939157566303"/>
                  <c:y val="0.4817813765182186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30-41EC-9889-154A1871987C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435257410296413"/>
                  <c:y val="0.45344129554655871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30-41EC-9889-154A1871987C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89391575663026523"/>
                  <c:y val="0.55465587044534415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30-41EC-9889-154A1871987C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7191887675507016"/>
                  <c:y val="0.73279352226720651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330-41EC-9889-154A1871987C}"/>
                </c:ext>
              </c:extLst>
            </c:dLbl>
            <c:dLbl>
              <c:idx val="13"/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30-41EC-9889-154A1871987C}"/>
                </c:ext>
              </c:extLst>
            </c:dLbl>
            <c:spPr>
              <a:noFill/>
              <a:ln w="4062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40" b="1" i="0" u="none" strike="noStrike" baseline="0">
                    <a:solidFill>
                      <a:srgbClr val="66006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Cumplimiento del liquidador</c:v>
                </c:pt>
                <c:pt idx="1">
                  <c:v>AyP del liquidador</c:v>
                </c:pt>
                <c:pt idx="2">
                  <c:v>AyP asistencia</c:v>
                </c:pt>
                <c:pt idx="3">
                  <c:v>Disponibilidad de equipamiento</c:v>
                </c:pt>
                <c:pt idx="4">
                  <c:v>Cumplimiento de asistencia </c:v>
                </c:pt>
                <c:pt idx="5">
                  <c:v>Agilidad en la llegada</c:v>
                </c:pt>
              </c:strCache>
            </c:strRef>
          </c:cat>
          <c:val>
            <c:numRef>
              <c:f>'90'!$T$5:$T$10</c:f>
              <c:numCache>
                <c:formatCode>0.0</c:formatCode>
                <c:ptCount val="6"/>
                <c:pt idx="0">
                  <c:v>7.9</c:v>
                </c:pt>
                <c:pt idx="1">
                  <c:v>7.9</c:v>
                </c:pt>
                <c:pt idx="2">
                  <c:v>7.3</c:v>
                </c:pt>
                <c:pt idx="3">
                  <c:v>7.1</c:v>
                </c:pt>
                <c:pt idx="4">
                  <c:v>6.9</c:v>
                </c:pt>
                <c:pt idx="5">
                  <c:v>6.7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E330-41EC-9889-154A187198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5079">
              <a:solidFill>
                <a:srgbClr val="000000"/>
              </a:solidFill>
              <a:prstDash val="lgDash"/>
            </a:ln>
          </c:spPr>
        </c:hiLowLines>
        <c:marker val="1"/>
        <c:smooth val="0"/>
        <c:axId val="334210384"/>
        <c:axId val="334210944"/>
      </c:lineChart>
      <c:catAx>
        <c:axId val="33421038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4210944"/>
        <c:crosses val="max"/>
        <c:auto val="1"/>
        <c:lblAlgn val="ctr"/>
        <c:lblOffset val="100"/>
        <c:noMultiLvlLbl val="0"/>
      </c:catAx>
      <c:valAx>
        <c:axId val="334210944"/>
        <c:scaling>
          <c:orientation val="minMax"/>
          <c:max val="8.5"/>
          <c:min val="5.5"/>
        </c:scaling>
        <c:delete val="1"/>
        <c:axPos val="l"/>
        <c:numFmt formatCode="0.0" sourceLinked="1"/>
        <c:majorTickMark val="out"/>
        <c:minorTickMark val="none"/>
        <c:tickLblPos val="nextTo"/>
        <c:crossAx val="334210384"/>
        <c:crosses val="autoZero"/>
        <c:crossBetween val="between"/>
        <c:majorUnit val="8.3000000000000007"/>
        <c:minorUnit val="0.3"/>
      </c:valAx>
      <c:spPr>
        <a:noFill/>
        <a:ln w="4062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8557825620634634E-2"/>
          <c:w val="0.99843993759750393"/>
          <c:h val="0.91144217437936537"/>
        </c:manualLayout>
      </c:layout>
      <c:lineChart>
        <c:grouping val="standard"/>
        <c:varyColors val="0"/>
        <c:ser>
          <c:idx val="0"/>
          <c:order val="0"/>
          <c:spPr>
            <a:ln w="60944">
              <a:solidFill>
                <a:srgbClr val="003366"/>
              </a:solidFill>
              <a:prstDash val="solid"/>
            </a:ln>
          </c:spPr>
          <c:marker>
            <c:symbol val="diamond"/>
            <c:size val="15"/>
            <c:spPr>
              <a:solidFill>
                <a:srgbClr val="003366"/>
              </a:solidFill>
              <a:ln>
                <a:solidFill>
                  <a:srgbClr val="003366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4CA-472E-89A6-6F26B50CD6F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4CA-472E-89A6-6F26B50CD6F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4CA-472E-89A6-6F26B50CD6F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4CA-472E-89A6-6F26B50CD6F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4CA-472E-89A6-6F26B50CD6F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4CA-472E-89A6-6F26B50CD6F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84CA-472E-89A6-6F26B50CD6F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84CA-472E-89A6-6F26B50CD6F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84CA-472E-89A6-6F26B50CD6F4}"/>
              </c:ext>
            </c:extLst>
          </c:dPt>
          <c:dLbls>
            <c:dLbl>
              <c:idx val="0"/>
              <c:layout>
                <c:manualLayout>
                  <c:x val="-3.0413968441396294E-2"/>
                  <c:y val="-5.5556282208909916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CA-472E-89A6-6F26B50CD6F4}"/>
                </c:ext>
              </c:extLst>
            </c:dLbl>
            <c:dLbl>
              <c:idx val="1"/>
              <c:layout>
                <c:manualLayout>
                  <c:x val="-3.0413968441396294E-2"/>
                  <c:y val="-6.8845318753760446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CA-472E-89A6-6F26B50CD6F4}"/>
                </c:ext>
              </c:extLst>
            </c:dLbl>
            <c:dLbl>
              <c:idx val="2"/>
              <c:layout>
                <c:manualLayout>
                  <c:x val="-2.9158506161849659E-2"/>
                  <c:y val="-7.0286708347503071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CA-472E-89A6-6F26B50CD6F4}"/>
                </c:ext>
              </c:extLst>
            </c:dLbl>
            <c:dLbl>
              <c:idx val="3"/>
              <c:layout>
                <c:manualLayout>
                  <c:x val="-2.5023894995791274E-2"/>
                  <c:y val="-6.4142580402663907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CA-472E-89A6-6F26B50CD6F4}"/>
                </c:ext>
              </c:extLst>
            </c:dLbl>
            <c:dLbl>
              <c:idx val="4"/>
              <c:layout>
                <c:manualLayout>
                  <c:x val="-2.7624020876940714E-2"/>
                  <c:y val="-6.4682474783863575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CA-472E-89A6-6F26B50CD6F4}"/>
                </c:ext>
              </c:extLst>
            </c:dLbl>
            <c:dLbl>
              <c:idx val="5"/>
              <c:layout>
                <c:manualLayout>
                  <c:x val="-3.0985012785342637E-2"/>
                  <c:y val="-6.4805503963167393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CA-472E-89A6-6F26B50CD6F4}"/>
                </c:ext>
              </c:extLst>
            </c:dLbl>
            <c:dLbl>
              <c:idx val="6"/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CA-472E-89A6-6F26B50CD6F4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8034321372854913"/>
                  <c:y val="0.12955465587044535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CA-472E-89A6-6F26B50CD6F4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5990639625585024"/>
                  <c:y val="0.19028340080971659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CA-472E-89A6-6F26B50CD6F4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478939157566303"/>
                  <c:y val="0.1255060728744939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CA-472E-89A6-6F26B50CD6F4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59126365054602"/>
                  <c:y val="8.5020242914979755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CA-472E-89A6-6F26B50CD6F4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90171606864274567"/>
                  <c:y val="0.17408906882591094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CA-472E-89A6-6F26B50CD6F4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750390015600624"/>
                  <c:y val="0.3400809716599190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CA-472E-89A6-6F26B50CD6F4}"/>
                </c:ext>
              </c:extLst>
            </c:dLbl>
            <c:dLbl>
              <c:idx val="13"/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0066CC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CA-472E-89A6-6F26B50CD6F4}"/>
                </c:ext>
              </c:extLst>
            </c:dLbl>
            <c:spPr>
              <a:noFill/>
              <a:ln w="4062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4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AyP del liquidador</c:v>
                </c:pt>
                <c:pt idx="1">
                  <c:v>Cumplimiento del liquidador</c:v>
                </c:pt>
                <c:pt idx="2">
                  <c:v>AyP asistencia</c:v>
                </c:pt>
                <c:pt idx="3">
                  <c:v>Disponibilidad de equipamiento</c:v>
                </c:pt>
                <c:pt idx="4">
                  <c:v>Cumplimiento de asistencia </c:v>
                </c:pt>
                <c:pt idx="5">
                  <c:v>Agilidad en la llegada</c:v>
                </c:pt>
              </c:strCache>
            </c:strRef>
          </c:cat>
          <c:val>
            <c:numRef>
              <c:f>'90'!$S$5:$S$10</c:f>
              <c:numCache>
                <c:formatCode>0.0</c:formatCode>
                <c:ptCount val="6"/>
                <c:pt idx="0">
                  <c:v>8.1999999999999993</c:v>
                </c:pt>
                <c:pt idx="1">
                  <c:v>8.1</c:v>
                </c:pt>
                <c:pt idx="2">
                  <c:v>8.1</c:v>
                </c:pt>
                <c:pt idx="3">
                  <c:v>8.1</c:v>
                </c:pt>
                <c:pt idx="4">
                  <c:v>7.9</c:v>
                </c:pt>
                <c:pt idx="5">
                  <c:v>7.8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84CA-472E-89A6-6F26B50CD6F4}"/>
            </c:ext>
          </c:extLst>
        </c:ser>
        <c:ser>
          <c:idx val="1"/>
          <c:order val="1"/>
          <c:spPr>
            <a:ln w="60944">
              <a:solidFill>
                <a:srgbClr val="800000"/>
              </a:solidFill>
              <a:prstDash val="solid"/>
            </a:ln>
          </c:spPr>
          <c:marker>
            <c:symbol val="x"/>
            <c:size val="12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4592494260780244E-2"/>
                  <c:y val="7.7151228189499571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CA-472E-89A6-6F26B50CD6F4}"/>
                </c:ext>
              </c:extLst>
            </c:dLbl>
            <c:dLbl>
              <c:idx val="1"/>
              <c:layout>
                <c:manualLayout>
                  <c:x val="-2.97671379768834E-2"/>
                  <c:y val="7.3828969053286939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CA-472E-89A6-6F26B50CD6F4}"/>
                </c:ext>
              </c:extLst>
            </c:dLbl>
            <c:dLbl>
              <c:idx val="2"/>
              <c:layout>
                <c:manualLayout>
                  <c:x val="-2.8017232378479147E-2"/>
                  <c:y val="6.9587987548067998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CA-472E-89A6-6F26B50CD6F4}"/>
                </c:ext>
              </c:extLst>
            </c:dLbl>
            <c:dLbl>
              <c:idx val="3"/>
              <c:layout>
                <c:manualLayout>
                  <c:x val="-2.7763593345937868E-2"/>
                  <c:y val="6.0430847306877214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4CA-472E-89A6-6F26B50CD6F4}"/>
                </c:ext>
              </c:extLst>
            </c:dLbl>
            <c:dLbl>
              <c:idx val="4"/>
              <c:layout>
                <c:manualLayout>
                  <c:x val="-2.7243582397695709E-2"/>
                  <c:y val="6.2840400763858009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4CA-472E-89A6-6F26B50CD6F4}"/>
                </c:ext>
              </c:extLst>
            </c:dLbl>
            <c:dLbl>
              <c:idx val="5"/>
              <c:layout>
                <c:manualLayout>
                  <c:x val="-2.6190827618051398E-2"/>
                  <c:y val="6.1883485494545615E-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8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4CA-472E-89A6-6F26B50CD6F4}"/>
                </c:ext>
              </c:extLst>
            </c:dLbl>
            <c:dLbl>
              <c:idx val="6"/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4CA-472E-89A6-6F26B50CD6F4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7722308892355689"/>
                  <c:y val="0.45344129554655871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4CA-472E-89A6-6F26B50CD6F4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65678627145085799"/>
                  <c:y val="0.5668016194331984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4CA-472E-89A6-6F26B50CD6F4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3478939157566303"/>
                  <c:y val="0.48178137651821862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4CA-472E-89A6-6F26B50CD6F4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81435257410296413"/>
                  <c:y val="0.45344129554655871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4CA-472E-89A6-6F26B50CD6F4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89391575663026523"/>
                  <c:y val="0.55465587044534415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4CA-472E-89A6-6F26B50CD6F4}"/>
                </c:ext>
              </c:extLst>
            </c:dLbl>
            <c:dLbl>
              <c:idx val="12"/>
              <c:layout>
                <c:manualLayout>
                  <c:xMode val="edge"/>
                  <c:yMode val="edge"/>
                  <c:x val="0.97191887675507016"/>
                  <c:y val="0.73279352226720651"/>
                </c:manualLayout>
              </c:layout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4CA-472E-89A6-6F26B50CD6F4}"/>
                </c:ext>
              </c:extLst>
            </c:dLbl>
            <c:dLbl>
              <c:idx val="13"/>
              <c:spPr>
                <a:noFill/>
                <a:ln w="40629">
                  <a:noFill/>
                </a:ln>
              </c:spPr>
              <c:txPr>
                <a:bodyPr/>
                <a:lstStyle/>
                <a:p>
                  <a:pPr>
                    <a:defRPr sz="1440" b="1" i="0" u="none" strike="noStrike" baseline="0">
                      <a:solidFill>
                        <a:srgbClr val="6600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4CA-472E-89A6-6F26B50CD6F4}"/>
                </c:ext>
              </c:extLst>
            </c:dLbl>
            <c:spPr>
              <a:noFill/>
              <a:ln w="4062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40" b="1" i="0" u="none" strike="noStrike" baseline="0">
                    <a:solidFill>
                      <a:srgbClr val="8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'90'!$R$5:$R$10</c:f>
              <c:strCache>
                <c:ptCount val="6"/>
                <c:pt idx="0">
                  <c:v>AyP del liquidador</c:v>
                </c:pt>
                <c:pt idx="1">
                  <c:v>Cumplimiento del liquidador</c:v>
                </c:pt>
                <c:pt idx="2">
                  <c:v>AyP asistencia</c:v>
                </c:pt>
                <c:pt idx="3">
                  <c:v>Disponibilidad de equipamiento</c:v>
                </c:pt>
                <c:pt idx="4">
                  <c:v>Cumplimiento de asistencia </c:v>
                </c:pt>
                <c:pt idx="5">
                  <c:v>Agilidad en la llegada</c:v>
                </c:pt>
              </c:strCache>
            </c:strRef>
          </c:cat>
          <c:val>
            <c:numRef>
              <c:f>'90'!$T$5:$T$10</c:f>
              <c:numCache>
                <c:formatCode>0.0</c:formatCode>
                <c:ptCount val="6"/>
                <c:pt idx="0">
                  <c:v>7.9</c:v>
                </c:pt>
                <c:pt idx="1">
                  <c:v>7.9</c:v>
                </c:pt>
                <c:pt idx="2">
                  <c:v>7.1</c:v>
                </c:pt>
                <c:pt idx="3">
                  <c:v>6.8</c:v>
                </c:pt>
                <c:pt idx="4">
                  <c:v>6.7</c:v>
                </c:pt>
                <c:pt idx="5">
                  <c:v>6.5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84CA-472E-89A6-6F26B50CD6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5079">
              <a:solidFill>
                <a:srgbClr val="000000"/>
              </a:solidFill>
              <a:prstDash val="lgDash"/>
            </a:ln>
          </c:spPr>
        </c:hiLowLines>
        <c:marker val="1"/>
        <c:smooth val="0"/>
        <c:axId val="335087696"/>
        <c:axId val="335088256"/>
      </c:lineChart>
      <c:catAx>
        <c:axId val="33508769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5088256"/>
        <c:crosses val="max"/>
        <c:auto val="1"/>
        <c:lblAlgn val="ctr"/>
        <c:lblOffset val="100"/>
        <c:noMultiLvlLbl val="0"/>
      </c:catAx>
      <c:valAx>
        <c:axId val="335088256"/>
        <c:scaling>
          <c:orientation val="minMax"/>
          <c:max val="8.5"/>
          <c:min val="5.5"/>
        </c:scaling>
        <c:delete val="1"/>
        <c:axPos val="l"/>
        <c:numFmt formatCode="0.0" sourceLinked="1"/>
        <c:majorTickMark val="out"/>
        <c:minorTickMark val="none"/>
        <c:tickLblPos val="nextTo"/>
        <c:crossAx val="335087696"/>
        <c:crosses val="autoZero"/>
        <c:crossBetween val="between"/>
        <c:majorUnit val="8.3000000000000007"/>
        <c:minorUnit val="0.3"/>
      </c:valAx>
      <c:spPr>
        <a:noFill/>
        <a:ln w="4062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72257200897513E-2"/>
          <c:y val="0"/>
          <c:w val="0.86329508949059197"/>
          <c:h val="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F-4046-BB4D-8AA47174FE4F}"/>
              </c:ext>
            </c:extLst>
          </c:dPt>
          <c:dPt>
            <c:idx val="1"/>
            <c:bubble3D val="0"/>
            <c:explosion val="0"/>
            <c:spPr>
              <a:solidFill>
                <a:srgbClr val="00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7F-4046-BB4D-8AA47174FE4F}"/>
              </c:ext>
            </c:extLst>
          </c:dPt>
          <c:dPt>
            <c:idx val="2"/>
            <c:bubble3D val="0"/>
            <c:explosion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F-4046-BB4D-8AA47174FE4F}"/>
              </c:ext>
            </c:extLst>
          </c:dPt>
          <c:dPt>
            <c:idx val="3"/>
            <c:bubble3D val="0"/>
            <c:explosion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7F-4046-BB4D-8AA47174FE4F}"/>
              </c:ext>
            </c:extLst>
          </c:dPt>
          <c:dLbls>
            <c:dLbl>
              <c:idx val="0"/>
              <c:layout>
                <c:manualLayout>
                  <c:x val="-0.2283702507883324"/>
                  <c:y val="-0.288490665577508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465478519825"/>
                      <c:h val="0.15947911013372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7F-4046-BB4D-8AA47174F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MUCHO</c:v>
                </c:pt>
                <c:pt idx="1">
                  <c:v>Algo</c:v>
                </c:pt>
                <c:pt idx="2">
                  <c:v>Nada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0.67</c:v>
                </c:pt>
                <c:pt idx="1">
                  <c:v>0.26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7F-4046-BB4D-8AA47174F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285714285714286E-3"/>
          <c:y val="1.4492753623188406E-2"/>
          <c:w val="1"/>
          <c:h val="0.768115942028985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 w="35202">
              <a:noFill/>
            </a:ln>
          </c:spPr>
          <c:invertIfNegative val="0"/>
          <c:dLbls>
            <c:spPr>
              <a:noFill/>
              <a:ln w="352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4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'90'!$R$6:$R$11</c:f>
              <c:strCache>
                <c:ptCount val="6"/>
                <c:pt idx="0">
                  <c:v>Auto destrucción total</c:v>
                </c:pt>
                <c:pt idx="1">
                  <c:v>Auto destrucción parcial</c:v>
                </c:pt>
                <c:pt idx="2">
                  <c:v>Robo auto</c:v>
                </c:pt>
                <c:pt idx="3">
                  <c:v>Auto reposición</c:v>
                </c:pt>
                <c:pt idx="4">
                  <c:v>Integral de comercio</c:v>
                </c:pt>
                <c:pt idx="5">
                  <c:v>Integral de hogar</c:v>
                </c:pt>
              </c:strCache>
            </c:strRef>
          </c:cat>
          <c:val>
            <c:numRef>
              <c:f>'90'!$S$6:$S$11</c:f>
              <c:numCache>
                <c:formatCode>0%</c:formatCode>
                <c:ptCount val="6"/>
                <c:pt idx="0">
                  <c:v>0.78</c:v>
                </c:pt>
                <c:pt idx="1">
                  <c:v>0.72</c:v>
                </c:pt>
                <c:pt idx="2">
                  <c:v>0.71</c:v>
                </c:pt>
                <c:pt idx="3">
                  <c:v>0.71</c:v>
                </c:pt>
                <c:pt idx="4">
                  <c:v>0.7</c:v>
                </c:pt>
                <c:pt idx="5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A-4DB1-AF40-6CE1F2046D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35092176"/>
        <c:axId val="335092736"/>
      </c:barChart>
      <c:catAx>
        <c:axId val="33509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8801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509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0927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35092176"/>
        <c:crosses val="autoZero"/>
        <c:crossBetween val="between"/>
        <c:majorUnit val="1"/>
        <c:minorUnit val="0.03"/>
      </c:valAx>
      <c:spPr>
        <a:noFill/>
        <a:ln w="352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5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72257200897513E-2"/>
          <c:y val="0"/>
          <c:w val="0.86329508949059197"/>
          <c:h val="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rgbClr val="0033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76-40BC-B465-EDD0CB377CF6}"/>
              </c:ext>
            </c:extLst>
          </c:dPt>
          <c:dPt>
            <c:idx val="1"/>
            <c:bubble3D val="0"/>
            <c:explosion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76-40BC-B465-EDD0CB377CF6}"/>
              </c:ext>
            </c:extLst>
          </c:dPt>
          <c:dPt>
            <c:idx val="2"/>
            <c:bubble3D val="0"/>
            <c:explosion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76-40BC-B465-EDD0CB377CF6}"/>
              </c:ext>
            </c:extLst>
          </c:dPt>
          <c:dPt>
            <c:idx val="3"/>
            <c:bubble3D val="0"/>
            <c:explosion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76-40BC-B465-EDD0CB377CF6}"/>
              </c:ext>
            </c:extLst>
          </c:dPt>
          <c:dLbls>
            <c:dLbl>
              <c:idx val="0"/>
              <c:layout>
                <c:manualLayout>
                  <c:x val="-0.27915353206904792"/>
                  <c:y val="4.4964402050495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6388625457378"/>
                      <c:h val="0.20270502544204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76-40BC-B465-EDD0CB377CF6}"/>
                </c:ext>
              </c:extLst>
            </c:dLbl>
            <c:dLbl>
              <c:idx val="1"/>
              <c:layout>
                <c:manualLayout>
                  <c:x val="0.12816858889367314"/>
                  <c:y val="-0.109889332874492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76-40BC-B465-EDD0CB377CF6}"/>
                </c:ext>
              </c:extLst>
            </c:dLbl>
            <c:dLbl>
              <c:idx val="2"/>
              <c:layout>
                <c:manualLayout>
                  <c:x val="4.8942913023479369E-2"/>
                  <c:y val="0.106606069239290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76-40BC-B465-EDD0CB377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76-40BC-B465-EDD0CB377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72257200897513E-2"/>
          <c:y val="0"/>
          <c:w val="0.86329508949059197"/>
          <c:h val="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7C-43A8-998D-0C79B392C8C7}"/>
              </c:ext>
            </c:extLst>
          </c:dPt>
          <c:dPt>
            <c:idx val="1"/>
            <c:bubble3D val="0"/>
            <c:explosion val="0"/>
            <c:spPr>
              <a:solidFill>
                <a:srgbClr val="00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7C-43A8-998D-0C79B392C8C7}"/>
              </c:ext>
            </c:extLst>
          </c:dPt>
          <c:dPt>
            <c:idx val="2"/>
            <c:bubble3D val="0"/>
            <c:explosion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7C-43A8-998D-0C79B392C8C7}"/>
              </c:ext>
            </c:extLst>
          </c:dPt>
          <c:dPt>
            <c:idx val="3"/>
            <c:bubble3D val="0"/>
            <c:explosion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7C-43A8-998D-0C79B392C8C7}"/>
              </c:ext>
            </c:extLst>
          </c:dPt>
          <c:dLbls>
            <c:dLbl>
              <c:idx val="0"/>
              <c:layout>
                <c:manualLayout>
                  <c:x val="-0.23480518852248325"/>
                  <c:y val="0.10583817694548091"/>
                </c:manualLayout>
              </c:layout>
              <c:spPr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5650519974797"/>
                      <c:h val="0.159479166361345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57C-43A8-998D-0C79B392C8C7}"/>
                </c:ext>
              </c:extLst>
            </c:dLbl>
            <c:dLbl>
              <c:idx val="1"/>
              <c:layout>
                <c:manualLayout>
                  <c:x val="3.7393283415434121E-3"/>
                  <c:y val="-0.145796878007411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7C-43A8-998D-0C79B392C8C7}"/>
                </c:ext>
              </c:extLst>
            </c:dLbl>
            <c:dLbl>
              <c:idx val="2"/>
              <c:layout>
                <c:manualLayout>
                  <c:x val="0.12465955197218398"/>
                  <c:y val="0.14072879386974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7C-43A8-998D-0C79B392C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Mucho</c:v>
                </c:pt>
                <c:pt idx="1">
                  <c:v>Algo</c:v>
                </c:pt>
                <c:pt idx="2">
                  <c:v>Nada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0.31</c:v>
                </c:pt>
                <c:pt idx="1">
                  <c:v>0.37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7C-43A8-998D-0C79B392C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42748091603054"/>
          <c:y val="2.9940119760479044E-3"/>
          <c:w val="0.77862595419847325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3366"/>
            </a:solidFill>
            <a:ln w="3351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C0C0"/>
              </a:solidFill>
              <a:ln w="33510">
                <a:noFill/>
              </a:ln>
            </c:spPr>
            <c:extLst>
              <c:ext xmlns:c16="http://schemas.microsoft.com/office/drawing/2014/chart" uri="{C3380CC4-5D6E-409C-BE32-E72D297353CC}">
                <c16:uniqueId val="{00000001-8101-4A28-932D-AF7668FB5C25}"/>
              </c:ext>
            </c:extLst>
          </c:dPt>
          <c:dPt>
            <c:idx val="1"/>
            <c:invertIfNegative val="0"/>
            <c:bubble3D val="0"/>
            <c:spPr>
              <a:solidFill>
                <a:srgbClr val="C0C0C0"/>
              </a:solidFill>
              <a:ln w="33510">
                <a:noFill/>
              </a:ln>
            </c:spPr>
            <c:extLst>
              <c:ext xmlns:c16="http://schemas.microsoft.com/office/drawing/2014/chart" uri="{C3380CC4-5D6E-409C-BE32-E72D297353CC}">
                <c16:uniqueId val="{00000003-8101-4A28-932D-AF7668FB5C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101-4A28-932D-AF7668FB5C2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101-4A28-932D-AF7668FB5C25}"/>
              </c:ext>
            </c:extLst>
          </c:dPt>
          <c:dPt>
            <c:idx val="9"/>
            <c:invertIfNegative val="0"/>
            <c:bubble3D val="0"/>
            <c:spPr>
              <a:solidFill>
                <a:srgbClr val="003300"/>
              </a:solidFill>
              <a:ln w="33510">
                <a:noFill/>
              </a:ln>
            </c:spPr>
            <c:extLst>
              <c:ext xmlns:c16="http://schemas.microsoft.com/office/drawing/2014/chart" uri="{C3380CC4-5D6E-409C-BE32-E72D297353CC}">
                <c16:uniqueId val="{00000007-8101-4A28-932D-AF7668FB5C25}"/>
              </c:ext>
            </c:extLst>
          </c:dPt>
          <c:dLbls>
            <c:dLbl>
              <c:idx val="0"/>
              <c:numFmt formatCode="0%" sourceLinked="0"/>
              <c:spPr>
                <a:noFill/>
                <a:ln w="33510">
                  <a:noFill/>
                </a:ln>
              </c:spPr>
              <c:txPr>
                <a:bodyPr/>
                <a:lstStyle/>
                <a:p>
                  <a:pPr>
                    <a:defRPr sz="138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101-4A28-932D-AF7668FB5C25}"/>
                </c:ext>
              </c:extLst>
            </c:dLbl>
            <c:numFmt formatCode="0%" sourceLinked="0"/>
            <c:spPr>
              <a:noFill/>
              <a:ln w="335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Hoja1!$A$6:$A$9</c:f>
              <c:strCache>
                <c:ptCount val="4"/>
                <c:pt idx="0">
                  <c:v>Nada predispuesto</c:v>
                </c:pt>
                <c:pt idx="1">
                  <c:v>Poco predispuesto</c:v>
                </c:pt>
                <c:pt idx="2">
                  <c:v>Algo predispuesto</c:v>
                </c:pt>
                <c:pt idx="3">
                  <c:v>Muy predispuesto</c:v>
                </c:pt>
              </c:strCache>
            </c:strRef>
          </c:cat>
          <c:val>
            <c:numRef>
              <c:f>Hoja1!$B$6:$B$9</c:f>
              <c:numCache>
                <c:formatCode>0%</c:formatCode>
                <c:ptCount val="4"/>
                <c:pt idx="0">
                  <c:v>0.35</c:v>
                </c:pt>
                <c:pt idx="1">
                  <c:v>0.27</c:v>
                </c:pt>
                <c:pt idx="2">
                  <c:v>0.23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01-4A28-932D-AF7668FB5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35098336"/>
        <c:axId val="335098896"/>
      </c:barChart>
      <c:catAx>
        <c:axId val="33509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8378">
            <a:noFill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5098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098896"/>
        <c:scaling>
          <c:orientation val="minMax"/>
          <c:max val="0.6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35098336"/>
        <c:crosses val="autoZero"/>
        <c:crossBetween val="between"/>
        <c:majorUnit val="1"/>
        <c:minorUnit val="0.03"/>
      </c:valAx>
      <c:spPr>
        <a:noFill/>
        <a:ln w="335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4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72257200897513E-2"/>
          <c:y val="0"/>
          <c:w val="0.86329508949059197"/>
          <c:h val="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rgbClr val="0033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63-43CC-9D35-E3ECBF1E0FD4}"/>
              </c:ext>
            </c:extLst>
          </c:dPt>
          <c:dPt>
            <c:idx val="1"/>
            <c:bubble3D val="0"/>
            <c:explosion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63-43CC-9D35-E3ECBF1E0FD4}"/>
              </c:ext>
            </c:extLst>
          </c:dPt>
          <c:dPt>
            <c:idx val="2"/>
            <c:bubble3D val="0"/>
            <c:explosion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63-43CC-9D35-E3ECBF1E0FD4}"/>
              </c:ext>
            </c:extLst>
          </c:dPt>
          <c:dPt>
            <c:idx val="3"/>
            <c:bubble3D val="0"/>
            <c:explosion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63-43CC-9D35-E3ECBF1E0FD4}"/>
              </c:ext>
            </c:extLst>
          </c:dPt>
          <c:dLbls>
            <c:dLbl>
              <c:idx val="0"/>
              <c:spPr>
                <a:solidFill>
                  <a:srgbClr val="00336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A63-43CC-9D35-E3ECBF1E0FD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A63-43CC-9D35-E3ECBF1E0FD4}"/>
                </c:ext>
              </c:extLst>
            </c:dLbl>
            <c:spPr>
              <a:solidFill>
                <a:srgbClr val="00336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63-43CC-9D35-E3ECBF1E0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11450381679388"/>
          <c:y val="2.9940119760479044E-3"/>
          <c:w val="0.76793893129770996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3366"/>
            </a:solidFill>
            <a:ln w="3351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FF"/>
              </a:solidFill>
              <a:ln w="3351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004-4A52-BB02-0E1DEE4C50C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33510">
                <a:noFill/>
              </a:ln>
            </c:spPr>
            <c:extLst>
              <c:ext xmlns:c16="http://schemas.microsoft.com/office/drawing/2014/chart" uri="{C3380CC4-5D6E-409C-BE32-E72D297353CC}">
                <c16:uniqueId val="{00000003-5004-4A52-BB02-0E1DEE4C50C9}"/>
              </c:ext>
            </c:extLst>
          </c:dPt>
          <c:dPt>
            <c:idx val="4"/>
            <c:invertIfNegative val="0"/>
            <c:bubble3D val="0"/>
            <c:spPr>
              <a:solidFill>
                <a:srgbClr val="0000FF"/>
              </a:solidFill>
              <a:ln w="33510">
                <a:noFill/>
              </a:ln>
            </c:spPr>
            <c:extLst>
              <c:ext xmlns:c16="http://schemas.microsoft.com/office/drawing/2014/chart" uri="{C3380CC4-5D6E-409C-BE32-E72D297353CC}">
                <c16:uniqueId val="{00000005-5004-4A52-BB02-0E1DEE4C50C9}"/>
              </c:ext>
            </c:extLst>
          </c:dPt>
          <c:dPt>
            <c:idx val="9"/>
            <c:invertIfNegative val="0"/>
            <c:bubble3D val="0"/>
            <c:spPr>
              <a:solidFill>
                <a:srgbClr val="003300"/>
              </a:solidFill>
              <a:ln w="33510">
                <a:noFill/>
              </a:ln>
            </c:spPr>
            <c:extLst>
              <c:ext xmlns:c16="http://schemas.microsoft.com/office/drawing/2014/chart" uri="{C3380CC4-5D6E-409C-BE32-E72D297353CC}">
                <c16:uniqueId val="{00000007-5004-4A52-BB02-0E1DEE4C50C9}"/>
              </c:ext>
            </c:extLst>
          </c:dPt>
          <c:dLbls>
            <c:dLbl>
              <c:idx val="0"/>
              <c:numFmt formatCode="0%" sourceLinked="0"/>
              <c:spPr>
                <a:noFill/>
                <a:ln w="3351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04-4A52-BB02-0E1DEE4C50C9}"/>
                </c:ext>
              </c:extLst>
            </c:dLbl>
            <c:numFmt formatCode="0%" sourceLinked="0"/>
            <c:spPr>
              <a:noFill/>
              <a:ln w="335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Hoja1!$A$7:$A$10</c:f>
              <c:strCache>
                <c:ptCount val="4"/>
                <c:pt idx="0">
                  <c:v>NS/NR</c:v>
                </c:pt>
                <c:pt idx="1">
                  <c:v>NO</c:v>
                </c:pt>
                <c:pt idx="2">
                  <c:v>SI, ALGO PROBABLE</c:v>
                </c:pt>
                <c:pt idx="3">
                  <c:v>SI, MUY PROBABLE</c:v>
                </c:pt>
              </c:strCache>
            </c:strRef>
          </c:cat>
          <c:val>
            <c:numRef>
              <c:f>Hoja1!$B$7:$B$10</c:f>
              <c:numCache>
                <c:formatCode>0%</c:formatCode>
                <c:ptCount val="4"/>
                <c:pt idx="0">
                  <c:v>0.35</c:v>
                </c:pt>
                <c:pt idx="1">
                  <c:v>0.36</c:v>
                </c:pt>
                <c:pt idx="2">
                  <c:v>0.18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04-4A52-BB02-0E1DEE4C5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35102816"/>
        <c:axId val="337087968"/>
      </c:barChart>
      <c:catAx>
        <c:axId val="335102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8378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7087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087968"/>
        <c:scaling>
          <c:orientation val="minMax"/>
          <c:max val="0.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35102816"/>
        <c:crosses val="autoZero"/>
        <c:crossBetween val="between"/>
        <c:majorUnit val="1"/>
        <c:minorUnit val="0.03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4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876290414969867"/>
          <c:y val="0"/>
          <c:w val="0.59965062181019668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3366"/>
            </a:solidFill>
            <a:ln w="26743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6743">
                <a:noFill/>
              </a:ln>
            </c:spPr>
            <c:extLst>
              <c:ext xmlns:c16="http://schemas.microsoft.com/office/drawing/2014/chart" uri="{C3380CC4-5D6E-409C-BE32-E72D297353CC}">
                <c16:uniqueId val="{00000001-9BFB-4169-BB03-AF898F30EE6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6743">
                <a:noFill/>
              </a:ln>
            </c:spPr>
            <c:extLst>
              <c:ext xmlns:c16="http://schemas.microsoft.com/office/drawing/2014/chart" uri="{C3380CC4-5D6E-409C-BE32-E72D297353CC}">
                <c16:uniqueId val="{00000003-9BFB-4169-BB03-AF898F30EE6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6743">
                <a:noFill/>
              </a:ln>
            </c:spPr>
            <c:extLst>
              <c:ext xmlns:c16="http://schemas.microsoft.com/office/drawing/2014/chart" uri="{C3380CC4-5D6E-409C-BE32-E72D297353CC}">
                <c16:uniqueId val="{00000005-9BFB-4169-BB03-AF898F30EE6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6743">
                <a:noFill/>
              </a:ln>
            </c:spPr>
            <c:extLst>
              <c:ext xmlns:c16="http://schemas.microsoft.com/office/drawing/2014/chart" uri="{C3380CC4-5D6E-409C-BE32-E72D297353CC}">
                <c16:uniqueId val="{00000007-9BFB-4169-BB03-AF898F30EE6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6743">
                <a:noFill/>
              </a:ln>
            </c:spPr>
            <c:extLst>
              <c:ext xmlns:c16="http://schemas.microsoft.com/office/drawing/2014/chart" uri="{C3380CC4-5D6E-409C-BE32-E72D297353CC}">
                <c16:uniqueId val="{00000009-9BFB-4169-BB03-AF898F30EE69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26743">
                <a:noFill/>
              </a:ln>
            </c:spPr>
            <c:extLst>
              <c:ext xmlns:c16="http://schemas.microsoft.com/office/drawing/2014/chart" uri="{C3380CC4-5D6E-409C-BE32-E72D297353CC}">
                <c16:uniqueId val="{0000000B-9BFB-4169-BB03-AF898F30EE69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26743">
                <a:noFill/>
              </a:ln>
            </c:spPr>
            <c:extLst>
              <c:ext xmlns:c16="http://schemas.microsoft.com/office/drawing/2014/chart" uri="{C3380CC4-5D6E-409C-BE32-E72D297353CC}">
                <c16:uniqueId val="{0000000D-9BFB-4169-BB03-AF898F30EE69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 w="26743">
                <a:noFill/>
              </a:ln>
            </c:spPr>
            <c:extLst>
              <c:ext xmlns:c16="http://schemas.microsoft.com/office/drawing/2014/chart" uri="{C3380CC4-5D6E-409C-BE32-E72D297353CC}">
                <c16:uniqueId val="{0000000F-9BFB-4169-BB03-AF898F30EE69}"/>
              </c:ext>
            </c:extLst>
          </c:dPt>
          <c:dLbls>
            <c:spPr>
              <a:noFill/>
              <a:ln w="2674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6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'90'!$R$5:$R$13</c:f>
              <c:strCache>
                <c:ptCount val="9"/>
                <c:pt idx="0">
                  <c:v>Comercio</c:v>
                </c:pt>
                <c:pt idx="1">
                  <c:v>Bolso protegido</c:v>
                </c:pt>
                <c:pt idx="2">
                  <c:v>Incendio</c:v>
                </c:pt>
                <c:pt idx="3">
                  <c:v>Asistencia al viajero</c:v>
                </c:pt>
                <c:pt idx="4">
                  <c:v>Accidentes personales </c:v>
                </c:pt>
                <c:pt idx="5">
                  <c:v>Seguro de vida</c:v>
                </c:pt>
                <c:pt idx="6">
                  <c:v>Robo y riesgos varios</c:v>
                </c:pt>
                <c:pt idx="7">
                  <c:v>Auto</c:v>
                </c:pt>
                <c:pt idx="8">
                  <c:v>HOGAR</c:v>
                </c:pt>
              </c:strCache>
            </c:strRef>
          </c:cat>
          <c:val>
            <c:numRef>
              <c:f>'90'!$S$5:$S$13</c:f>
              <c:numCache>
                <c:formatCode>0%</c:formatCode>
                <c:ptCount val="9"/>
                <c:pt idx="0">
                  <c:v>0.09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0.21</c:v>
                </c:pt>
                <c:pt idx="6">
                  <c:v>0.22</c:v>
                </c:pt>
                <c:pt idx="7">
                  <c:v>0.28000000000000003</c:v>
                </c:pt>
                <c:pt idx="8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BFB-4169-BB03-AF898F30EE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37090208"/>
        <c:axId val="337090768"/>
      </c:barChart>
      <c:catAx>
        <c:axId val="337090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0391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37090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090768"/>
        <c:scaling>
          <c:orientation val="minMax"/>
          <c:max val="0.6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37090208"/>
        <c:crosses val="autoZero"/>
        <c:crossBetween val="between"/>
        <c:majorUnit val="1.3"/>
        <c:minorUnit val="3.00000000000001E-2"/>
      </c:valAx>
      <c:spPr>
        <a:noFill/>
        <a:ln w="2674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7536586168584"/>
          <c:y val="2.8949039306636802E-2"/>
          <c:w val="0.70959678325440145"/>
          <c:h val="0.947217382872978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GENERO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21-4034-B6EF-31E5DFEB18F7}"/>
              </c:ext>
            </c:extLst>
          </c:dPt>
          <c:dPt>
            <c:idx val="1"/>
            <c:bubble3D val="0"/>
            <c:explosion val="0"/>
            <c:spPr>
              <a:solidFill>
                <a:srgbClr val="33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21-4034-B6EF-31E5DFEB18F7}"/>
              </c:ext>
            </c:extLst>
          </c:dPt>
          <c:dPt>
            <c:idx val="2"/>
            <c:bubble3D val="0"/>
            <c:explosion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21-4034-B6EF-31E5DFEB18F7}"/>
              </c:ext>
            </c:extLst>
          </c:dPt>
          <c:dLbls>
            <c:dLbl>
              <c:idx val="1"/>
              <c:layout>
                <c:manualLayout>
                  <c:x val="0.16012407351564112"/>
                  <c:y val="-0.398192493844224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21-4034-B6EF-31E5DFEB18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21-4034-B6EF-31E5DFEB1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7536586168584"/>
          <c:y val="2.8949039306636802E-2"/>
          <c:w val="0.70959678325440145"/>
          <c:h val="0.947217382872978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EDAD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rgbClr val="0033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8-4134-8D2F-4C8A359D5C93}"/>
              </c:ext>
            </c:extLst>
          </c:dPt>
          <c:dPt>
            <c:idx val="1"/>
            <c:bubble3D val="0"/>
            <c:explosion val="0"/>
            <c:spPr>
              <a:solidFill>
                <a:srgbClr val="33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C8-4134-8D2F-4C8A359D5C93}"/>
              </c:ext>
            </c:extLst>
          </c:dPt>
          <c:dPt>
            <c:idx val="2"/>
            <c:bubble3D val="0"/>
            <c:explosion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C8-4134-8D2F-4C8A359D5C93}"/>
              </c:ext>
            </c:extLst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8-4134-8D2F-4C8A359D5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HASTA 35</c:v>
                </c:pt>
                <c:pt idx="1">
                  <c:v>36 A49</c:v>
                </c:pt>
                <c:pt idx="2">
                  <c:v>50 Y MAS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0.19</c:v>
                </c:pt>
                <c:pt idx="1">
                  <c:v>0.41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C8-4134-8D2F-4C8A359D5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3366"/>
            </a:solidFill>
            <a:ln w="3553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1-B095-4B87-B227-4440DC1557B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3-B095-4B87-B227-4440DC1557B2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5-B095-4B87-B227-4440DC1557B2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7-B095-4B87-B227-4440DC1557B2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9-B095-4B87-B227-4440DC1557B2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B-B095-4B87-B227-4440DC1557B2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D-B095-4B87-B227-4440DC1557B2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F-B095-4B87-B227-4440DC1557B2}"/>
              </c:ext>
            </c:extLst>
          </c:dPt>
          <c:dLbls>
            <c:dLbl>
              <c:idx val="0"/>
              <c:numFmt formatCode="0%" sourceLinked="0"/>
              <c:spPr>
                <a:noFill/>
                <a:ln w="35539">
                  <a:noFill/>
                </a:ln>
              </c:spPr>
              <c:txPr>
                <a:bodyPr/>
                <a:lstStyle/>
                <a:p>
                  <a:pPr>
                    <a:defRPr sz="139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95-4B87-B227-4440DC1557B2}"/>
                </c:ext>
              </c:extLst>
            </c:dLbl>
            <c:numFmt formatCode="0%" sourceLinked="0"/>
            <c:spPr>
              <a:noFill/>
              <a:ln w="35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Publicidad</c:v>
                </c:pt>
                <c:pt idx="1">
                  <c:v>Cantidad de oficinas / sucursales</c:v>
                </c:pt>
                <c:pt idx="2">
                  <c:v>Recomendación</c:v>
                </c:pt>
                <c:pt idx="3">
                  <c:v>Respado</c:v>
                </c:pt>
                <c:pt idx="4">
                  <c:v>Rapidez</c:v>
                </c:pt>
                <c:pt idx="5">
                  <c:v>Le ofrecimos un buen precio</c:v>
                </c:pt>
                <c:pt idx="6">
                  <c:v>Calidad</c:v>
                </c:pt>
                <c:pt idx="7">
                  <c:v>Nos recomendó su productor</c:v>
                </c:pt>
                <c:pt idx="8">
                  <c:v>Trayectoria en el mercado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0.06</c:v>
                </c:pt>
                <c:pt idx="1">
                  <c:v>0.06</c:v>
                </c:pt>
                <c:pt idx="2">
                  <c:v>0.17</c:v>
                </c:pt>
                <c:pt idx="3">
                  <c:v>0.24</c:v>
                </c:pt>
                <c:pt idx="4">
                  <c:v>0.27</c:v>
                </c:pt>
                <c:pt idx="5">
                  <c:v>0.3</c:v>
                </c:pt>
                <c:pt idx="6">
                  <c:v>0.3</c:v>
                </c:pt>
                <c:pt idx="7">
                  <c:v>0.31</c:v>
                </c:pt>
                <c:pt idx="8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095-4B87-B227-4440DC155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25161664"/>
        <c:axId val="325162224"/>
      </c:barChart>
      <c:catAx>
        <c:axId val="32516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5162224"/>
        <c:crosses val="autoZero"/>
        <c:auto val="1"/>
        <c:lblAlgn val="ctr"/>
        <c:lblOffset val="100"/>
        <c:noMultiLvlLbl val="0"/>
      </c:catAx>
      <c:valAx>
        <c:axId val="325162224"/>
        <c:scaling>
          <c:orientation val="minMax"/>
          <c:max val="0.5500000000000000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25161664"/>
        <c:crosses val="autoZero"/>
        <c:crossBetween val="between"/>
        <c:majorUnit val="1"/>
        <c:minorUnit val="0.03"/>
      </c:valAx>
      <c:spPr>
        <a:noFill/>
        <a:ln w="35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161290322580645E-3"/>
          <c:y val="5.6022408963585435E-3"/>
          <c:w val="0.83266129032258063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3366"/>
            </a:solidFill>
            <a:ln w="3552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35527">
                <a:noFill/>
              </a:ln>
            </c:spPr>
            <c:extLst>
              <c:ext xmlns:c16="http://schemas.microsoft.com/office/drawing/2014/chart" uri="{C3380CC4-5D6E-409C-BE32-E72D297353CC}">
                <c16:uniqueId val="{00000001-040F-4CCC-861F-17FA3042216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35527">
                <a:noFill/>
              </a:ln>
            </c:spPr>
            <c:extLst>
              <c:ext xmlns:c16="http://schemas.microsoft.com/office/drawing/2014/chart" uri="{C3380CC4-5D6E-409C-BE32-E72D297353CC}">
                <c16:uniqueId val="{00000003-040F-4CCC-861F-17FA30422166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35527">
                <a:noFill/>
              </a:ln>
            </c:spPr>
            <c:extLst>
              <c:ext xmlns:c16="http://schemas.microsoft.com/office/drawing/2014/chart" uri="{C3380CC4-5D6E-409C-BE32-E72D297353CC}">
                <c16:uniqueId val="{00000005-040F-4CCC-861F-17FA30422166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35527">
                <a:noFill/>
              </a:ln>
            </c:spPr>
            <c:extLst>
              <c:ext xmlns:c16="http://schemas.microsoft.com/office/drawing/2014/chart" uri="{C3380CC4-5D6E-409C-BE32-E72D297353CC}">
                <c16:uniqueId val="{00000007-040F-4CCC-861F-17FA30422166}"/>
              </c:ext>
            </c:extLst>
          </c:dPt>
          <c:dPt>
            <c:idx val="5"/>
            <c:invertIfNegative val="0"/>
            <c:bubble3D val="0"/>
            <c:spPr>
              <a:solidFill>
                <a:srgbClr val="3366FF"/>
              </a:solidFill>
              <a:ln w="35527">
                <a:noFill/>
              </a:ln>
            </c:spPr>
            <c:extLst>
              <c:ext xmlns:c16="http://schemas.microsoft.com/office/drawing/2014/chart" uri="{C3380CC4-5D6E-409C-BE32-E72D297353CC}">
                <c16:uniqueId val="{00000009-040F-4CCC-861F-17FA30422166}"/>
              </c:ext>
            </c:extLst>
          </c:dPt>
          <c:dLbls>
            <c:dLbl>
              <c:idx val="0"/>
              <c:numFmt formatCode="0%" sourceLinked="0"/>
              <c:spPr>
                <a:noFill/>
                <a:ln w="35527">
                  <a:noFill/>
                </a:ln>
              </c:spPr>
              <c:txPr>
                <a:bodyPr/>
                <a:lstStyle/>
                <a:p>
                  <a:pPr>
                    <a:defRPr sz="139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40F-4CCC-861F-17FA30422166}"/>
                </c:ext>
              </c:extLst>
            </c:dLbl>
            <c:numFmt formatCode="0%" sourceLinked="0"/>
            <c:spPr>
              <a:noFill/>
              <a:ln w="3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Hoja1!$A$5:$A$9</c:f>
              <c:strCache>
                <c:ptCount val="5"/>
                <c:pt idx="0">
                  <c:v>Web</c:v>
                </c:pt>
                <c:pt idx="1">
                  <c:v>Contacto telefónico</c:v>
                </c:pt>
                <c:pt idx="2">
                  <c:v>Banco</c:v>
                </c:pt>
                <c:pt idx="3">
                  <c:v>Of. Comerciales</c:v>
                </c:pt>
                <c:pt idx="4">
                  <c:v>Productor</c:v>
                </c:pt>
              </c:strCache>
            </c:strRef>
          </c:cat>
          <c:val>
            <c:numRef>
              <c:f>Hoja1!$B$5:$B$9</c:f>
              <c:numCache>
                <c:formatCode>0%</c:formatCode>
                <c:ptCount val="5"/>
                <c:pt idx="0">
                  <c:v>0.06</c:v>
                </c:pt>
                <c:pt idx="1">
                  <c:v>0.09</c:v>
                </c:pt>
                <c:pt idx="2">
                  <c:v>0.12</c:v>
                </c:pt>
                <c:pt idx="3">
                  <c:v>0.2</c:v>
                </c:pt>
                <c:pt idx="4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0F-4CCC-861F-17FA30422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26003008"/>
        <c:axId val="326003568"/>
      </c:barChart>
      <c:catAx>
        <c:axId val="326003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6003568"/>
        <c:crosses val="autoZero"/>
        <c:auto val="1"/>
        <c:lblAlgn val="ctr"/>
        <c:lblOffset val="100"/>
        <c:noMultiLvlLbl val="0"/>
      </c:catAx>
      <c:valAx>
        <c:axId val="326003568"/>
        <c:scaling>
          <c:orientation val="minMax"/>
          <c:max val="0.70000000000000007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26003008"/>
        <c:crosses val="autoZero"/>
        <c:crossBetween val="between"/>
        <c:majorUnit val="1"/>
        <c:minorUnit val="0.03"/>
      </c:valAx>
      <c:spPr>
        <a:noFill/>
        <a:ln w="3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161290322580645E-3"/>
          <c:y val="5.681818181818182E-3"/>
          <c:w val="0.99798382842136957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3366"/>
            </a:solidFill>
            <a:ln w="3553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1-E357-4256-9E49-07DE0A977FF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3-E357-4256-9E49-07DE0A977FF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5-E357-4256-9E49-07DE0A977FF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357-4256-9E49-07DE0A977FFE}"/>
              </c:ext>
            </c:extLst>
          </c:dPt>
          <c:dPt>
            <c:idx val="5"/>
            <c:invertIfNegative val="0"/>
            <c:bubble3D val="0"/>
            <c:spPr>
              <a:solidFill>
                <a:srgbClr val="3366FF"/>
              </a:solidFill>
              <a:ln w="35539">
                <a:noFill/>
              </a:ln>
            </c:spPr>
            <c:extLst>
              <c:ext xmlns:c16="http://schemas.microsoft.com/office/drawing/2014/chart" uri="{C3380CC4-5D6E-409C-BE32-E72D297353CC}">
                <c16:uniqueId val="{00000008-E357-4256-9E49-07DE0A977FF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364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0,3%</a:t>
                    </a:r>
                  </a:p>
                </c:rich>
              </c:tx>
              <c:numFmt formatCode="0%" sourceLinked="0"/>
              <c:spPr>
                <a:noFill/>
                <a:ln w="3553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57-4256-9E49-07DE0A977FFE}"/>
                </c:ext>
              </c:extLst>
            </c:dLbl>
            <c:dLbl>
              <c:idx val="1"/>
              <c:numFmt formatCode="0%" sourceLinked="0"/>
              <c:spPr>
                <a:noFill/>
                <a:ln w="3553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6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357-4256-9E49-07DE0A977FFE}"/>
                </c:ext>
              </c:extLst>
            </c:dLbl>
            <c:numFmt formatCode="0%" sourceLinked="0"/>
            <c:spPr>
              <a:noFill/>
              <a:ln w="35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6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Hoja1!$A$5:$A$9</c:f>
              <c:strCache>
                <c:ptCount val="5"/>
                <c:pt idx="0">
                  <c:v>A través de las redes sociales</c:v>
                </c:pt>
                <c:pt idx="1">
                  <c:v>Web</c:v>
                </c:pt>
                <c:pt idx="2">
                  <c:v>Of. Comerciales</c:v>
                </c:pt>
                <c:pt idx="3">
                  <c:v>Contacto telefónico</c:v>
                </c:pt>
                <c:pt idx="4">
                  <c:v>Productor</c:v>
                </c:pt>
              </c:strCache>
            </c:strRef>
          </c:cat>
          <c:val>
            <c:numRef>
              <c:f>Hoja1!$B$5:$B$9</c:f>
              <c:numCache>
                <c:formatCode>0%</c:formatCode>
                <c:ptCount val="5"/>
                <c:pt idx="0" formatCode="0.0%">
                  <c:v>3.0000000000000001E-3</c:v>
                </c:pt>
                <c:pt idx="1">
                  <c:v>0.08</c:v>
                </c:pt>
                <c:pt idx="2">
                  <c:v>0.2</c:v>
                </c:pt>
                <c:pt idx="3">
                  <c:v>0.34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57-4256-9E49-07DE0A977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26005808"/>
        <c:axId val="326006368"/>
      </c:barChart>
      <c:catAx>
        <c:axId val="326005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6006368"/>
        <c:crosses val="autoZero"/>
        <c:auto val="1"/>
        <c:lblAlgn val="ctr"/>
        <c:lblOffset val="100"/>
        <c:noMultiLvlLbl val="0"/>
      </c:catAx>
      <c:valAx>
        <c:axId val="326006368"/>
        <c:scaling>
          <c:orientation val="minMax"/>
          <c:max val="0.6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326005808"/>
        <c:crosses val="autoZero"/>
        <c:crossBetween val="between"/>
        <c:majorUnit val="1"/>
        <c:minorUnit val="0.03"/>
      </c:valAx>
      <c:spPr>
        <a:noFill/>
        <a:ln w="35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72257200897513E-2"/>
          <c:y val="0"/>
          <c:w val="0.86329508949059197"/>
          <c:h val="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24-47F5-8530-E02E1833F8DB}"/>
              </c:ext>
            </c:extLst>
          </c:dPt>
          <c:dPt>
            <c:idx val="1"/>
            <c:bubble3D val="0"/>
            <c:explosion val="0"/>
            <c:spPr>
              <a:solidFill>
                <a:srgbClr val="00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24-47F5-8530-E02E1833F8DB}"/>
              </c:ext>
            </c:extLst>
          </c:dPt>
          <c:dPt>
            <c:idx val="2"/>
            <c:bubble3D val="0"/>
            <c:explosion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24-47F5-8530-E02E1833F8DB}"/>
              </c:ext>
            </c:extLst>
          </c:dPt>
          <c:dPt>
            <c:idx val="3"/>
            <c:bubble3D val="0"/>
            <c:explosion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24-47F5-8530-E02E1833F8DB}"/>
              </c:ext>
            </c:extLst>
          </c:dPt>
          <c:dLbls>
            <c:dLbl>
              <c:idx val="0"/>
              <c:layout>
                <c:manualLayout>
                  <c:x val="-0.20841771533121978"/>
                  <c:y val="-0.30047548523216844"/>
                </c:manualLayout>
              </c:layout>
              <c:spPr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27820220952807"/>
                      <c:h val="0.159479012394536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B24-47F5-8530-E02E1833F8DB}"/>
                </c:ext>
              </c:extLst>
            </c:dLbl>
            <c:dLbl>
              <c:idx val="1"/>
              <c:layout>
                <c:manualLayout>
                  <c:x val="0.14319290423050601"/>
                  <c:y val="1.52315313225108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24-47F5-8530-E02E1833F8DB}"/>
                </c:ext>
              </c:extLst>
            </c:dLbl>
            <c:dLbl>
              <c:idx val="2"/>
              <c:layout>
                <c:manualLayout>
                  <c:x val="0.1280982450872219"/>
                  <c:y val="0.188837675947692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24-47F5-8530-E02E1833F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SE MANTUVO</c:v>
                </c:pt>
                <c:pt idx="1">
                  <c:v>Mejoró</c:v>
                </c:pt>
                <c:pt idx="2">
                  <c:v>Disminuyó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0.69</c:v>
                </c:pt>
                <c:pt idx="1">
                  <c:v>0.15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24-47F5-8530-E02E1833F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72" tIns="45185" rIns="90372" bIns="45185" numCol="1" anchor="t" anchorCtr="0" compatLnSpc="1">
            <a:prstTxWarp prst="textNoShape">
              <a:avLst/>
            </a:prstTxWarp>
          </a:bodyPr>
          <a:lstStyle>
            <a:lvl1pPr defTabSz="904875">
              <a:defRPr sz="1100"/>
            </a:lvl1pPr>
          </a:lstStyle>
          <a:p>
            <a:endParaRPr lang="es-AR" altLang="es-AR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72" tIns="45185" rIns="90372" bIns="45185" numCol="1" anchor="t" anchorCtr="0" compatLnSpc="1">
            <a:prstTxWarp prst="textNoShape">
              <a:avLst/>
            </a:prstTxWarp>
          </a:bodyPr>
          <a:lstStyle>
            <a:lvl1pPr algn="r" defTabSz="904875">
              <a:defRPr sz="1100"/>
            </a:lvl1pPr>
          </a:lstStyle>
          <a:p>
            <a:endParaRPr lang="es-AR" altLang="es-AR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72" tIns="45185" rIns="90372" bIns="45185" numCol="1" anchor="b" anchorCtr="0" compatLnSpc="1">
            <a:prstTxWarp prst="textNoShape">
              <a:avLst/>
            </a:prstTxWarp>
          </a:bodyPr>
          <a:lstStyle>
            <a:lvl1pPr defTabSz="904875">
              <a:defRPr sz="1100"/>
            </a:lvl1pPr>
          </a:lstStyle>
          <a:p>
            <a:endParaRPr lang="es-AR" altLang="es-AR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72" tIns="45185" rIns="90372" bIns="45185" numCol="1" anchor="b" anchorCtr="0" compatLnSpc="1">
            <a:prstTxWarp prst="textNoShape">
              <a:avLst/>
            </a:prstTxWarp>
          </a:bodyPr>
          <a:lstStyle>
            <a:lvl1pPr algn="r" defTabSz="904875">
              <a:defRPr sz="1100"/>
            </a:lvl1pPr>
          </a:lstStyle>
          <a:p>
            <a:fld id="{080F3801-5148-4AF1-9EA3-C93F2F3F0D9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9718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99C9F-9481-442F-8054-44C438989188}" type="datetimeFigureOut">
              <a:rPr lang="es-AR" smtClean="0"/>
              <a:t>22/8/2017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325-3BC5-4A7F-9DD3-3C7C3BDA20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112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1D325-3BC5-4A7F-9DD3-3C7C3BDA20A4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830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1D325-3BC5-4A7F-9DD3-3C7C3BDA20A4}" type="slidenum">
              <a:rPr lang="es-AR" smtClean="0"/>
              <a:t>39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551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0E712-9DE4-49EF-A61C-5DEA3A8F7C08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59065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FC614-0827-4502-821E-1A4270DCE70E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35379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AB025-C687-4C17-AE78-18CA76DDBA6E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2603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2B9DB-DCD3-43DC-8CB2-8DD082B923F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8391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AD6CE-6DF0-4795-9D97-F64FFA5FB82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557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35664-5070-464A-9C9F-E59CD43E2298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4035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FBA7C-4863-44EB-80F7-3419820F150D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7544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9B67B-7B8D-4F5D-8F36-867F945E029D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11007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1126E-C22E-40E3-A7B4-1B520BF6904E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56905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320B9-5EC9-4C05-AC81-EC8E63E7304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4413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A1AB1-8769-4EC6-A019-634D0427382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9003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A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CC5CF-C43F-4AE5-8793-C6922B25BC83}" type="slidenum">
              <a:rPr lang="es-ES" altLang="es-AR"/>
              <a:pPr/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chart" Target="../charts/chart21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chart" Target="../charts/chart2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chart" Target="../charts/char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jpeg"/><Relationship Id="rId18" Type="http://schemas.openxmlformats.org/officeDocument/2006/relationships/image" Target="../media/image18.jpeg"/><Relationship Id="rId3" Type="http://schemas.openxmlformats.org/officeDocument/2006/relationships/image" Target="../media/image5.jpeg"/><Relationship Id="rId21" Type="http://schemas.openxmlformats.org/officeDocument/2006/relationships/image" Target="../media/image21.jpeg"/><Relationship Id="rId7" Type="http://schemas.openxmlformats.org/officeDocument/2006/relationships/image" Target="../media/image9.jpeg"/><Relationship Id="rId12" Type="http://schemas.openxmlformats.org/officeDocument/2006/relationships/image" Target="../media/image14.gif"/><Relationship Id="rId17" Type="http://schemas.openxmlformats.org/officeDocument/2006/relationships/image" Target="../media/image17.jpg"/><Relationship Id="rId2" Type="http://schemas.openxmlformats.org/officeDocument/2006/relationships/image" Target="../media/image1.pn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image" Target="../media/image19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3.jpg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chart" Target="../charts/chart25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6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7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chart" Target="../charts/chart28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9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0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4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5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chart" Target="../charts/chart36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chart" Target="../charts/chart37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chart" Target="../charts/chart38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chart" Target="../charts/chart39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jpe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6891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6891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9203" name="Rectangle 51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689205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ct val="110000"/>
              </a:lnSpc>
            </a:pPr>
            <a:r>
              <a:rPr lang="es-ES" altLang="es-AR" sz="42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/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r>
              <a:rPr lang="es-ES" altLang="es-A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Agosto 2017</a:t>
            </a:r>
          </a:p>
        </p:txBody>
      </p:sp>
      <p:pic>
        <p:nvPicPr>
          <p:cNvPr id="12" name="Picture 50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AR" sz="1400" b="1" dirty="0"/>
          </a:p>
        </p:txBody>
      </p:sp>
      <p:sp>
        <p:nvSpPr>
          <p:cNvPr id="843779" name="Rectangle 3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43780" name="Picture 4" descr="fotosdegente4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48263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3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31" y="41146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3782" name="Rectangle 4"/>
          <p:cNvSpPr>
            <a:spLocks noChangeArrowheads="1"/>
          </p:cNvSpPr>
          <p:nvPr/>
        </p:nvSpPr>
        <p:spPr bwMode="auto">
          <a:xfrm>
            <a:off x="0" y="646173"/>
            <a:ext cx="7977188" cy="63661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CANALES DE ADQUISICION DE LA POLIZA</a:t>
            </a:r>
          </a:p>
          <a:p>
            <a:pPr>
              <a:lnSpc>
                <a:spcPct val="110000"/>
              </a:lnSpc>
            </a:pPr>
            <a:r>
              <a:rPr lang="es-ES" altLang="es-AR" sz="1200" b="1" i="1" dirty="0">
                <a:solidFill>
                  <a:schemeClr val="bg1"/>
                </a:solidFill>
              </a:rPr>
              <a:t>¿A través de qué canal usted adquirió la póliza con nosotros?</a:t>
            </a:r>
          </a:p>
        </p:txBody>
      </p:sp>
      <p:sp>
        <p:nvSpPr>
          <p:cNvPr id="843787" name="Text Box 30"/>
          <p:cNvSpPr txBox="1">
            <a:spLocks noChangeArrowheads="1"/>
          </p:cNvSpPr>
          <p:nvPr/>
        </p:nvSpPr>
        <p:spPr bwMode="auto">
          <a:xfrm>
            <a:off x="1835121" y="6375521"/>
            <a:ext cx="16466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000" b="1" dirty="0">
                <a:solidFill>
                  <a:schemeClr val="bg1"/>
                </a:solidFill>
              </a:rPr>
              <a:t>Respuesta única guiada</a:t>
            </a:r>
            <a:endParaRPr lang="es-ES" altLang="es-AR" sz="1000" b="1" u="sng" dirty="0">
              <a:solidFill>
                <a:schemeClr val="bg1"/>
              </a:solidFill>
            </a:endParaRPr>
          </a:p>
        </p:txBody>
      </p:sp>
      <p:sp>
        <p:nvSpPr>
          <p:cNvPr id="843790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1271892"/>
            <a:ext cx="9906539" cy="4938409"/>
            <a:chOff x="0" y="1271893"/>
            <a:chExt cx="9264653" cy="4938408"/>
          </a:xfrm>
        </p:grpSpPr>
        <p:sp>
          <p:nvSpPr>
            <p:cNvPr id="843784" name="Rectangle 8"/>
            <p:cNvSpPr>
              <a:spLocks noChangeArrowheads="1"/>
            </p:cNvSpPr>
            <p:nvPr/>
          </p:nvSpPr>
          <p:spPr bwMode="auto">
            <a:xfrm>
              <a:off x="1" y="1271893"/>
              <a:ext cx="1100640" cy="992518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AR" altLang="es-AR" sz="1050" b="1" dirty="0">
                  <a:solidFill>
                    <a:schemeClr val="bg1"/>
                  </a:solidFill>
                </a:rPr>
                <a:t>INCIDENCIA</a:t>
              </a:r>
            </a:p>
            <a:p>
              <a:pPr algn="ctr"/>
              <a:r>
                <a:rPr lang="es-AR" altLang="es-AR" sz="1050" b="1" dirty="0">
                  <a:solidFill>
                    <a:schemeClr val="bg1"/>
                  </a:solidFill>
                </a:rPr>
                <a:t>PRINCIPAL</a:t>
              </a:r>
            </a:p>
            <a:p>
              <a:pPr algn="ctr"/>
              <a:r>
                <a:rPr lang="es-AR" altLang="es-AR" sz="1050" b="1" u="sng" dirty="0">
                  <a:solidFill>
                    <a:schemeClr val="bg1"/>
                  </a:solidFill>
                </a:rPr>
                <a:t>PERO</a:t>
              </a:r>
            </a:p>
            <a:p>
              <a:pPr algn="ctr"/>
              <a:r>
                <a:rPr lang="es-AR" altLang="es-AR" sz="1050" b="1" u="sng" dirty="0">
                  <a:solidFill>
                    <a:schemeClr val="bg1"/>
                  </a:solidFill>
                </a:rPr>
                <a:t>DECLINANTE</a:t>
              </a:r>
              <a:endParaRPr lang="es-ES" altLang="es-AR" sz="105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843785" name="Rectangle 9"/>
            <p:cNvSpPr>
              <a:spLocks noChangeArrowheads="1"/>
            </p:cNvSpPr>
            <p:nvPr/>
          </p:nvSpPr>
          <p:spPr bwMode="auto">
            <a:xfrm>
              <a:off x="0" y="2264410"/>
              <a:ext cx="1100641" cy="387637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AR" sz="1050" b="1" dirty="0">
                  <a:solidFill>
                    <a:schemeClr val="bg1"/>
                  </a:solidFill>
                </a:rPr>
                <a:t>INCIDENCIAS</a:t>
              </a:r>
            </a:p>
            <a:p>
              <a:pPr algn="ctr"/>
              <a:r>
                <a:rPr lang="es-ES" altLang="es-AR" sz="1050" b="1" dirty="0">
                  <a:solidFill>
                    <a:schemeClr val="bg1"/>
                  </a:solidFill>
                </a:rPr>
                <a:t>CRECIENTES</a:t>
              </a:r>
            </a:p>
          </p:txBody>
        </p:sp>
        <p:grpSp>
          <p:nvGrpSpPr>
            <p:cNvPr id="843815" name="Group 39"/>
            <p:cNvGrpSpPr>
              <a:grpSpLocks/>
            </p:cNvGrpSpPr>
            <p:nvPr/>
          </p:nvGrpSpPr>
          <p:grpSpPr bwMode="auto">
            <a:xfrm>
              <a:off x="1165226" y="1319213"/>
              <a:ext cx="8099427" cy="4891088"/>
              <a:chOff x="734" y="831"/>
              <a:chExt cx="5102" cy="3081"/>
            </a:xfrm>
          </p:grpSpPr>
          <p:graphicFrame>
            <p:nvGraphicFramePr>
              <p:cNvPr id="2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2158052"/>
                  </p:ext>
                </p:extLst>
              </p:nvPr>
            </p:nvGraphicFramePr>
            <p:xfrm>
              <a:off x="734" y="831"/>
              <a:ext cx="5102" cy="30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843814" name="Group 38"/>
              <p:cNvGrpSpPr>
                <a:grpSpLocks/>
              </p:cNvGrpSpPr>
              <p:nvPr/>
            </p:nvGrpSpPr>
            <p:grpSpPr bwMode="auto">
              <a:xfrm>
                <a:off x="734" y="1049"/>
                <a:ext cx="1158" cy="2733"/>
                <a:chOff x="734" y="1049"/>
                <a:chExt cx="1158" cy="2733"/>
              </a:xfrm>
            </p:grpSpPr>
            <p:sp>
              <p:nvSpPr>
                <p:cNvPr id="84378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60" y="1049"/>
                  <a:ext cx="1132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AR" altLang="es-AR" sz="1300" b="1" dirty="0">
                      <a:solidFill>
                        <a:schemeClr val="bg1"/>
                      </a:solidFill>
                    </a:rPr>
                    <a:t>DE SU PRODUCTOR</a:t>
                  </a:r>
                  <a:endParaRPr lang="es-ES" altLang="es-AR" sz="13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37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36" y="2813"/>
                  <a:ext cx="535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Del </a:t>
                  </a:r>
                </a:p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centro </a:t>
                  </a:r>
                </a:p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telefónico</a:t>
                  </a:r>
                  <a:endParaRPr lang="es-ES" altLang="es-AR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379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48" y="1587"/>
                  <a:ext cx="629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De las </a:t>
                  </a:r>
                </a:p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oficinas </a:t>
                  </a:r>
                </a:p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comerciales</a:t>
                  </a:r>
                  <a:endParaRPr lang="es-ES" altLang="es-AR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379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34" y="2271"/>
                  <a:ext cx="379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Del</a:t>
                  </a:r>
                </a:p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banco</a:t>
                  </a:r>
                  <a:endParaRPr lang="es-ES" altLang="es-AR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379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34" y="3520"/>
                  <a:ext cx="320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De la </a:t>
                  </a:r>
                </a:p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WEB</a:t>
                  </a:r>
                  <a:endParaRPr lang="es-ES" altLang="es-AR" sz="105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47" name="Picture 53" descr="aacs-290x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401272" y="1271893"/>
            <a:ext cx="2504728" cy="49987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/>
          <a:lstStyle/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ES" altLang="es-AR" sz="1400" b="1" dirty="0">
              <a:solidFill>
                <a:schemeClr val="bg1"/>
              </a:solidFill>
            </a:endParaRPr>
          </a:p>
          <a:p>
            <a:pPr algn="ctr"/>
            <a:endParaRPr lang="es-ES" altLang="es-AR" sz="1400" b="1" dirty="0">
              <a:solidFill>
                <a:schemeClr val="bg1"/>
              </a:solidFill>
            </a:endParaRPr>
          </a:p>
          <a:p>
            <a:pPr algn="ctr"/>
            <a:r>
              <a:rPr lang="es-ES" altLang="es-AR" sz="1400" b="1" dirty="0">
                <a:solidFill>
                  <a:schemeClr val="bg1"/>
                </a:solidFill>
              </a:rPr>
              <a:t>DENTRO DE UN </a:t>
            </a:r>
            <a:r>
              <a:rPr lang="es-ES" altLang="es-AR" b="1" dirty="0">
                <a:solidFill>
                  <a:schemeClr val="bg1"/>
                </a:solidFill>
              </a:rPr>
              <a:t>SOSTENIDO LIDERAZGO </a:t>
            </a:r>
          </a:p>
          <a:p>
            <a:pPr algn="ctr"/>
            <a:r>
              <a:rPr lang="es-ES" altLang="es-AR" b="1" dirty="0">
                <a:solidFill>
                  <a:schemeClr val="bg1"/>
                </a:solidFill>
              </a:rPr>
              <a:t>DEL PRODUCTOR</a:t>
            </a:r>
          </a:p>
          <a:p>
            <a:pPr algn="ctr"/>
            <a:r>
              <a:rPr lang="es-ES" altLang="es-AR" sz="1400" b="1" dirty="0">
                <a:solidFill>
                  <a:schemeClr val="bg1"/>
                </a:solidFill>
              </a:rPr>
              <a:t>COMO CANAL DE ADQUISICION</a:t>
            </a:r>
          </a:p>
          <a:p>
            <a:pPr algn="ctr"/>
            <a:endParaRPr lang="es-ES" altLang="es-AR" sz="1400" b="1" dirty="0">
              <a:solidFill>
                <a:schemeClr val="bg1"/>
              </a:solidFill>
            </a:endParaRPr>
          </a:p>
          <a:p>
            <a:pPr algn="ctr"/>
            <a:endParaRPr lang="es-ES" altLang="es-AR" sz="1400" b="1" dirty="0">
              <a:solidFill>
                <a:schemeClr val="bg1"/>
              </a:solidFill>
            </a:endParaRPr>
          </a:p>
          <a:p>
            <a:pPr algn="ctr"/>
            <a:r>
              <a:rPr lang="es-ES" altLang="es-AR" b="1" dirty="0">
                <a:solidFill>
                  <a:schemeClr val="bg1"/>
                </a:solidFill>
              </a:rPr>
              <a:t>LOS OTROS CANALES </a:t>
            </a:r>
          </a:p>
          <a:p>
            <a:pPr algn="ctr"/>
            <a:r>
              <a:rPr lang="es-ES" altLang="es-AR" sz="1400" b="1" dirty="0">
                <a:solidFill>
                  <a:schemeClr val="bg1"/>
                </a:solidFill>
              </a:rPr>
              <a:t>ACENTUAN SU PARTICIPACION</a:t>
            </a:r>
            <a:endParaRPr lang="es-ES" altLang="es-AR" sz="1200" b="1" u="sng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843212" y="2454085"/>
            <a:ext cx="2230705" cy="3859379"/>
            <a:chOff x="1843212" y="2454085"/>
            <a:chExt cx="2230705" cy="3859379"/>
          </a:xfrm>
        </p:grpSpPr>
        <p:sp>
          <p:nvSpPr>
            <p:cNvPr id="42" name="Flecha abajo 41"/>
            <p:cNvSpPr/>
            <p:nvPr/>
          </p:nvSpPr>
          <p:spPr bwMode="auto">
            <a:xfrm rot="10800000">
              <a:off x="3337949" y="2454085"/>
              <a:ext cx="530324" cy="538416"/>
            </a:xfrm>
            <a:prstGeom prst="downArrow">
              <a:avLst>
                <a:gd name="adj1" fmla="val 100000"/>
                <a:gd name="adj2" fmla="val 43340"/>
              </a:avLst>
            </a:prstGeom>
            <a:noFill/>
            <a:ln w="57150">
              <a:solidFill>
                <a:srgbClr val="002060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Flecha abajo 42"/>
            <p:cNvSpPr/>
            <p:nvPr/>
          </p:nvSpPr>
          <p:spPr bwMode="auto">
            <a:xfrm rot="10800000">
              <a:off x="2501241" y="3466647"/>
              <a:ext cx="515584" cy="538416"/>
            </a:xfrm>
            <a:prstGeom prst="downArrow">
              <a:avLst>
                <a:gd name="adj1" fmla="val 100000"/>
                <a:gd name="adj2" fmla="val 40010"/>
              </a:avLst>
            </a:prstGeom>
            <a:noFill/>
            <a:ln w="57150">
              <a:solidFill>
                <a:srgbClr val="002060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ángulo 45"/>
            <p:cNvSpPr/>
            <p:nvPr/>
          </p:nvSpPr>
          <p:spPr bwMode="auto">
            <a:xfrm>
              <a:off x="3308685" y="3012127"/>
              <a:ext cx="765232" cy="3600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2016: 13%</a:t>
              </a:r>
            </a:p>
          </p:txBody>
        </p:sp>
        <p:sp>
          <p:nvSpPr>
            <p:cNvPr id="51" name="Rectángulo 50"/>
            <p:cNvSpPr/>
            <p:nvPr/>
          </p:nvSpPr>
          <p:spPr bwMode="auto">
            <a:xfrm>
              <a:off x="2465327" y="4005064"/>
              <a:ext cx="711870" cy="3600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2016: 9%</a:t>
              </a:r>
            </a:p>
          </p:txBody>
        </p:sp>
        <p:sp>
          <p:nvSpPr>
            <p:cNvPr id="53" name="Flecha abajo 52"/>
            <p:cNvSpPr/>
            <p:nvPr/>
          </p:nvSpPr>
          <p:spPr bwMode="auto">
            <a:xfrm rot="10800000">
              <a:off x="2165061" y="4400392"/>
              <a:ext cx="515584" cy="538416"/>
            </a:xfrm>
            <a:prstGeom prst="downArrow">
              <a:avLst>
                <a:gd name="adj1" fmla="val 100000"/>
                <a:gd name="adj2" fmla="val 40010"/>
              </a:avLst>
            </a:prstGeom>
            <a:noFill/>
            <a:ln w="57150">
              <a:solidFill>
                <a:srgbClr val="002060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Flecha abajo 53"/>
            <p:cNvSpPr/>
            <p:nvPr/>
          </p:nvSpPr>
          <p:spPr bwMode="auto">
            <a:xfrm rot="10800000">
              <a:off x="1876868" y="5363292"/>
              <a:ext cx="515584" cy="562337"/>
            </a:xfrm>
            <a:prstGeom prst="downArrow">
              <a:avLst>
                <a:gd name="adj1" fmla="val 100000"/>
                <a:gd name="adj2" fmla="val 40010"/>
              </a:avLst>
            </a:prstGeom>
            <a:noFill/>
            <a:ln w="57150">
              <a:solidFill>
                <a:srgbClr val="002060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ángulo 54"/>
            <p:cNvSpPr/>
            <p:nvPr/>
          </p:nvSpPr>
          <p:spPr bwMode="auto">
            <a:xfrm>
              <a:off x="2143467" y="4938165"/>
              <a:ext cx="711870" cy="3600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2016: 8%</a:t>
              </a:r>
            </a:p>
          </p:txBody>
        </p:sp>
        <p:sp>
          <p:nvSpPr>
            <p:cNvPr id="56" name="Rectángulo 55"/>
            <p:cNvSpPr/>
            <p:nvPr/>
          </p:nvSpPr>
          <p:spPr bwMode="auto">
            <a:xfrm>
              <a:off x="1843212" y="5953424"/>
              <a:ext cx="711870" cy="3600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2016: 4%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42755" name="Rectangle 3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42756" name="Picture 4" descr="fotosdegente4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48263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2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19" y="43630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58" name="Rectangle 4"/>
          <p:cNvSpPr>
            <a:spLocks noChangeArrowheads="1"/>
          </p:cNvSpPr>
          <p:nvPr/>
        </p:nvSpPr>
        <p:spPr bwMode="auto">
          <a:xfrm>
            <a:off x="0" y="646174"/>
            <a:ext cx="7977188" cy="6001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CANALES DE DENUNCIA DEL SINIESTRO</a:t>
            </a:r>
          </a:p>
          <a:p>
            <a:pPr>
              <a:lnSpc>
                <a:spcPct val="110000"/>
              </a:lnSpc>
            </a:pPr>
            <a:r>
              <a:rPr lang="es-ES" altLang="es-AR" sz="1200" b="1" i="1" dirty="0">
                <a:solidFill>
                  <a:schemeClr val="bg1"/>
                </a:solidFill>
              </a:rPr>
              <a:t>¿A través de qué canal usted denunció el siniestro?</a:t>
            </a:r>
          </a:p>
        </p:txBody>
      </p:sp>
      <p:sp>
        <p:nvSpPr>
          <p:cNvPr id="842763" name="Text Box 30"/>
          <p:cNvSpPr txBox="1">
            <a:spLocks noChangeArrowheads="1"/>
          </p:cNvSpPr>
          <p:nvPr/>
        </p:nvSpPr>
        <p:spPr bwMode="auto">
          <a:xfrm>
            <a:off x="1935202" y="6343436"/>
            <a:ext cx="16466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000" b="1" dirty="0">
                <a:solidFill>
                  <a:schemeClr val="bg1"/>
                </a:solidFill>
              </a:rPr>
              <a:t>Respuesta única guiada</a:t>
            </a:r>
            <a:endParaRPr lang="es-ES" altLang="es-AR" sz="1000" b="1" u="sng" dirty="0">
              <a:solidFill>
                <a:schemeClr val="bg1"/>
              </a:solidFill>
            </a:endParaRPr>
          </a:p>
        </p:txBody>
      </p:sp>
      <p:sp>
        <p:nvSpPr>
          <p:cNvPr id="842773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53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177" y="1242205"/>
            <a:ext cx="9918177" cy="4902283"/>
            <a:chOff x="-12177" y="1242205"/>
            <a:chExt cx="8167054" cy="4902283"/>
          </a:xfrm>
        </p:grpSpPr>
        <p:grpSp>
          <p:nvGrpSpPr>
            <p:cNvPr id="3" name="Grupo 2"/>
            <p:cNvGrpSpPr/>
            <p:nvPr/>
          </p:nvGrpSpPr>
          <p:grpSpPr>
            <a:xfrm>
              <a:off x="-12177" y="1242205"/>
              <a:ext cx="8167054" cy="4902283"/>
              <a:chOff x="-12177" y="1244518"/>
              <a:chExt cx="8464028" cy="4902283"/>
            </a:xfrm>
          </p:grpSpPr>
          <p:sp>
            <p:nvSpPr>
              <p:cNvPr id="842760" name="Rectangle 8"/>
              <p:cNvSpPr>
                <a:spLocks noChangeArrowheads="1"/>
              </p:cNvSpPr>
              <p:nvPr/>
            </p:nvSpPr>
            <p:spPr bwMode="auto">
              <a:xfrm>
                <a:off x="-12177" y="1244518"/>
                <a:ext cx="1486171" cy="2155908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AR" altLang="es-AR" sz="1200" b="1" dirty="0">
                    <a:solidFill>
                      <a:schemeClr val="bg1"/>
                    </a:solidFill>
                  </a:rPr>
                  <a:t>PRINCIPALES</a:t>
                </a:r>
                <a:endParaRPr lang="es-ES" altLang="es-A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2761" name="Rectangle 9"/>
              <p:cNvSpPr>
                <a:spLocks noChangeArrowheads="1"/>
              </p:cNvSpPr>
              <p:nvPr/>
            </p:nvSpPr>
            <p:spPr bwMode="auto">
              <a:xfrm>
                <a:off x="-12177" y="3400425"/>
                <a:ext cx="1486171" cy="81169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es-AR" sz="1200" b="1" dirty="0">
                    <a:solidFill>
                      <a:schemeClr val="bg1"/>
                    </a:solidFill>
                  </a:rPr>
                  <a:t>SECUNDARIO</a:t>
                </a:r>
              </a:p>
            </p:txBody>
          </p:sp>
          <p:sp>
            <p:nvSpPr>
              <p:cNvPr id="842762" name="Rectangle 10"/>
              <p:cNvSpPr>
                <a:spLocks noChangeArrowheads="1"/>
              </p:cNvSpPr>
              <p:nvPr/>
            </p:nvSpPr>
            <p:spPr bwMode="auto">
              <a:xfrm>
                <a:off x="-12051" y="4212123"/>
                <a:ext cx="1486043" cy="19018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" altLang="es-AR" sz="1200" b="1" dirty="0">
                    <a:solidFill>
                      <a:schemeClr val="bg1"/>
                    </a:solidFill>
                  </a:rPr>
                  <a:t>MARGINALES</a:t>
                </a:r>
              </a:p>
            </p:txBody>
          </p:sp>
          <p:grpSp>
            <p:nvGrpSpPr>
              <p:cNvPr id="842823" name="Group 71"/>
              <p:cNvGrpSpPr>
                <a:grpSpLocks/>
              </p:cNvGrpSpPr>
              <p:nvPr/>
            </p:nvGrpSpPr>
            <p:grpSpPr bwMode="auto">
              <a:xfrm>
                <a:off x="1625600" y="1404938"/>
                <a:ext cx="6826251" cy="4741863"/>
                <a:chOff x="1024" y="885"/>
                <a:chExt cx="4300" cy="2987"/>
              </a:xfrm>
            </p:grpSpPr>
            <p:graphicFrame>
              <p:nvGraphicFramePr>
                <p:cNvPr id="2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0866548"/>
                    </p:ext>
                  </p:extLst>
                </p:nvPr>
              </p:nvGraphicFramePr>
              <p:xfrm>
                <a:off x="1024" y="885"/>
                <a:ext cx="4300" cy="298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8427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73" y="1099"/>
                  <a:ext cx="1182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AR" altLang="es-AR" sz="1300" b="1" dirty="0">
                      <a:solidFill>
                        <a:schemeClr val="bg1"/>
                      </a:solidFill>
                    </a:rPr>
                    <a:t>DE SU PRODUCTOR</a:t>
                  </a:r>
                  <a:endParaRPr lang="es-ES" altLang="es-AR" sz="13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27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067" y="1631"/>
                  <a:ext cx="1823" cy="310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s-AR" altLang="es-AR" sz="1300" b="1" dirty="0">
                      <a:solidFill>
                        <a:schemeClr val="bg1"/>
                      </a:solidFill>
                    </a:rPr>
                    <a:t>DEL CENTRO DE</a:t>
                  </a:r>
                </a:p>
                <a:p>
                  <a:r>
                    <a:rPr lang="es-AR" altLang="es-AR" sz="1300" b="1" dirty="0">
                      <a:solidFill>
                        <a:schemeClr val="bg1"/>
                      </a:solidFill>
                    </a:rPr>
                    <a:t>CONTACTO TELEFONICO</a:t>
                  </a:r>
                  <a:endParaRPr lang="es-ES" altLang="es-AR" sz="13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279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046" y="2248"/>
                  <a:ext cx="1441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Personalmente</a:t>
                  </a:r>
                </a:p>
                <a:p>
                  <a:r>
                    <a:rPr lang="es-AR" altLang="es-AR" sz="1050" b="1" dirty="0">
                      <a:solidFill>
                        <a:schemeClr val="bg1"/>
                      </a:solidFill>
                    </a:rPr>
                    <a:t>en las oficinas comerciales</a:t>
                  </a:r>
                  <a:endParaRPr lang="es-ES" altLang="es-AR" sz="105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188122" y="5402402"/>
              <a:ext cx="845103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altLang="es-AR" sz="1300" b="1" dirty="0"/>
                <a:t>Redes </a:t>
              </a:r>
            </a:p>
            <a:p>
              <a:r>
                <a:rPr lang="es-ES" altLang="es-AR" sz="1300" b="1" dirty="0"/>
                <a:t>sociales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1605222" y="4548735"/>
              <a:ext cx="50731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altLang="es-AR" sz="1200" b="1" dirty="0">
                  <a:solidFill>
                    <a:schemeClr val="bg1"/>
                  </a:solidFill>
                </a:rPr>
                <a:t>Web</a:t>
              </a:r>
            </a:p>
          </p:txBody>
        </p:sp>
      </p:grp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7473280" y="1242205"/>
            <a:ext cx="2444897" cy="5018896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anchor="ctr" anchorCtr="0"/>
          <a:lstStyle/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r>
              <a:rPr lang="es-ES" altLang="es-AR" b="1" dirty="0">
                <a:solidFill>
                  <a:schemeClr val="bg1"/>
                </a:solidFill>
              </a:rPr>
              <a:t>ELPRODUCTOR</a:t>
            </a:r>
          </a:p>
          <a:p>
            <a:pPr algn="ctr"/>
            <a:r>
              <a:rPr lang="es-ES" altLang="es-AR" sz="1400" b="1" dirty="0">
                <a:solidFill>
                  <a:schemeClr val="bg1"/>
                </a:solidFill>
              </a:rPr>
              <a:t>Y </a:t>
            </a:r>
            <a:r>
              <a:rPr lang="es-ES" altLang="es-AR" b="1" dirty="0">
                <a:solidFill>
                  <a:schemeClr val="bg1"/>
                </a:solidFill>
              </a:rPr>
              <a:t>EL CENTRO TELEFONICO</a:t>
            </a:r>
          </a:p>
          <a:p>
            <a:pPr algn="ctr"/>
            <a:r>
              <a:rPr lang="es-ES" altLang="es-AR" sz="1400" b="1" dirty="0">
                <a:solidFill>
                  <a:schemeClr val="bg1"/>
                </a:solidFill>
              </a:rPr>
              <a:t>SE DESTACAN COMO LOS PRINCIPALES CANALES DE DENUNCIA</a:t>
            </a:r>
          </a:p>
          <a:p>
            <a:pPr algn="ctr"/>
            <a:endParaRPr lang="es-ES" altLang="es-AR" sz="1400" b="1" dirty="0">
              <a:solidFill>
                <a:schemeClr val="bg1"/>
              </a:solidFill>
            </a:endParaRPr>
          </a:p>
          <a:p>
            <a:pPr algn="ctr"/>
            <a:endParaRPr lang="es-ES" altLang="es-AR" sz="1400" b="1" dirty="0">
              <a:solidFill>
                <a:schemeClr val="bg1"/>
              </a:solidFill>
            </a:endParaRPr>
          </a:p>
          <a:p>
            <a:pPr algn="ctr"/>
            <a:endParaRPr lang="es-ES" altLang="es-AR" sz="1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/>
            <a:r>
              <a:rPr lang="es-AR" altLang="es-AR" sz="3100" b="1" dirty="0">
                <a:solidFill>
                  <a:schemeClr val="bg1"/>
                </a:solidFill>
                <a:latin typeface="Arial Black" panose="020B0A04020102020204" pitchFamily="34" charset="0"/>
              </a:rPr>
              <a:t>SATISFACCION GLOBAL,</a:t>
            </a:r>
          </a:p>
          <a:p>
            <a:pPr algn="r"/>
            <a:r>
              <a:rPr lang="es-ES" altLang="es-AR" sz="3100" b="1" dirty="0">
                <a:solidFill>
                  <a:schemeClr val="bg1"/>
                </a:solidFill>
                <a:latin typeface="Arial Black" panose="020B0A04020102020204" pitchFamily="34" charset="0"/>
              </a:rPr>
              <a:t>NPS Y CONTINUIDAD</a:t>
            </a:r>
          </a:p>
        </p:txBody>
      </p:sp>
      <p:pic>
        <p:nvPicPr>
          <p:cNvPr id="14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208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ChangeArrowheads="1"/>
          </p:cNvSpPr>
          <p:nvPr/>
        </p:nvSpPr>
        <p:spPr bwMode="auto">
          <a:xfrm>
            <a:off x="0" y="333375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92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31" y="52301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2580" name="Rectangle 4"/>
          <p:cNvSpPr>
            <a:spLocks noChangeArrowheads="1"/>
          </p:cNvSpPr>
          <p:nvPr/>
        </p:nvSpPr>
        <p:spPr bwMode="auto">
          <a:xfrm>
            <a:off x="0" y="715952"/>
            <a:ext cx="7977188" cy="82306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b="1" dirty="0">
                <a:solidFill>
                  <a:schemeClr val="bg1"/>
                </a:solidFill>
              </a:rPr>
              <a:t>EVOLUCION DE LA SATISFACCION</a:t>
            </a:r>
          </a:p>
          <a:p>
            <a:r>
              <a:rPr lang="es-AR" altLang="es-AR" sz="1200" b="1" i="1" dirty="0">
                <a:solidFill>
                  <a:schemeClr val="bg1"/>
                </a:solidFill>
              </a:rPr>
              <a:t>Comparado con un año atrás, ¿su satisfacción con los servicios brindados </a:t>
            </a:r>
          </a:p>
          <a:p>
            <a:r>
              <a:rPr lang="es-AR" altLang="es-AR" sz="1200" b="1" i="1" dirty="0">
                <a:solidFill>
                  <a:schemeClr val="bg1"/>
                </a:solidFill>
              </a:rPr>
              <a:t>por nosotros se mantuvo, mejoró o disminuyó?</a:t>
            </a:r>
            <a:endParaRPr lang="es-ES" altLang="es-AR" sz="1200" b="1" i="1" dirty="0">
              <a:solidFill>
                <a:schemeClr val="bg1"/>
              </a:solidFill>
            </a:endParaRPr>
          </a:p>
        </p:txBody>
      </p:sp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0" y="6261100"/>
            <a:ext cx="8913813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92583" name="Picture 7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6537176" y="1539017"/>
            <a:ext cx="3368825" cy="472208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s-ES" altLang="es-AR" sz="1400" b="1" dirty="0">
              <a:solidFill>
                <a:schemeClr val="bg1"/>
              </a:solidFill>
            </a:endParaRPr>
          </a:p>
          <a:p>
            <a:pPr algn="ctr"/>
            <a:r>
              <a:rPr lang="es-ES" altLang="es-AR" sz="1400" b="1" dirty="0">
                <a:solidFill>
                  <a:schemeClr val="bg1"/>
                </a:solidFill>
              </a:rPr>
              <a:t> </a:t>
            </a:r>
            <a:r>
              <a:rPr lang="es-ES" altLang="es-AR" b="1" dirty="0">
                <a:solidFill>
                  <a:schemeClr val="bg1"/>
                </a:solidFill>
              </a:rPr>
              <a:t>MAYORITARIA </a:t>
            </a:r>
          </a:p>
          <a:p>
            <a:pPr algn="ctr"/>
            <a:r>
              <a:rPr lang="es-ES" altLang="es-AR" sz="2800" b="1" dirty="0">
                <a:solidFill>
                  <a:schemeClr val="bg1"/>
                </a:solidFill>
              </a:rPr>
              <a:t>MANTENCION </a:t>
            </a:r>
          </a:p>
          <a:p>
            <a:pPr algn="ctr"/>
            <a:r>
              <a:rPr lang="es-ES" altLang="es-AR" b="1" dirty="0">
                <a:solidFill>
                  <a:schemeClr val="bg1"/>
                </a:solidFill>
              </a:rPr>
              <a:t>EN LA EVALUACION </a:t>
            </a:r>
          </a:p>
          <a:p>
            <a:pPr algn="ctr"/>
            <a:r>
              <a:rPr lang="es-ES" altLang="es-AR" b="1" dirty="0">
                <a:solidFill>
                  <a:schemeClr val="bg1"/>
                </a:solidFill>
              </a:rPr>
              <a:t>DEL SERVICIO</a:t>
            </a: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s-AR" altLang="es-AR" sz="1200" b="1" dirty="0">
                <a:solidFill>
                  <a:schemeClr val="bg1"/>
                </a:solidFill>
              </a:rPr>
              <a:t>CON</a:t>
            </a:r>
            <a:r>
              <a:rPr lang="es-AR" altLang="es-AR" sz="1400" b="1" dirty="0">
                <a:solidFill>
                  <a:schemeClr val="bg1"/>
                </a:solidFill>
              </a:rPr>
              <a:t> </a:t>
            </a:r>
            <a:r>
              <a:rPr lang="es-AR" altLang="es-AR" sz="1200" b="1" dirty="0">
                <a:solidFill>
                  <a:schemeClr val="bg1"/>
                </a:solidFill>
              </a:rPr>
              <a:t>UNA PROPORCION MINORITARIA Y </a:t>
            </a:r>
          </a:p>
          <a:p>
            <a:pPr algn="ctr">
              <a:lnSpc>
                <a:spcPct val="120000"/>
              </a:lnSpc>
            </a:pPr>
            <a:r>
              <a:rPr lang="es-AR" altLang="es-AR" sz="1200" b="1" dirty="0">
                <a:solidFill>
                  <a:schemeClr val="bg1"/>
                </a:solidFill>
              </a:rPr>
              <a:t>EQUIVALENTE DE OPINIONES </a:t>
            </a:r>
          </a:p>
          <a:p>
            <a:pPr algn="ctr">
              <a:lnSpc>
                <a:spcPct val="120000"/>
              </a:lnSpc>
            </a:pPr>
            <a:r>
              <a:rPr lang="es-AR" altLang="es-AR" sz="1200" b="1" dirty="0">
                <a:solidFill>
                  <a:schemeClr val="bg1"/>
                </a:solidFill>
              </a:rPr>
              <a:t>NEGATIVAS Y POSITIVAS</a:t>
            </a:r>
          </a:p>
          <a:p>
            <a:pPr algn="ctr">
              <a:lnSpc>
                <a:spcPct val="6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endParaRPr lang="es-AR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s-AR" altLang="es-AR" sz="1100" b="1" dirty="0">
                <a:solidFill>
                  <a:schemeClr val="bg1"/>
                </a:solidFill>
              </a:rPr>
              <a:t>Porcentajes sostenidos </a:t>
            </a:r>
          </a:p>
          <a:p>
            <a:pPr algn="ctr">
              <a:lnSpc>
                <a:spcPct val="120000"/>
              </a:lnSpc>
            </a:pPr>
            <a:r>
              <a:rPr lang="es-AR" altLang="es-AR" sz="1100" b="1" dirty="0">
                <a:solidFill>
                  <a:schemeClr val="bg1"/>
                </a:solidFill>
              </a:rPr>
              <a:t>en relación a 2016</a:t>
            </a:r>
            <a:endParaRPr lang="es-ES" altLang="es-AR" sz="1100" b="1" dirty="0">
              <a:solidFill>
                <a:schemeClr val="bg1"/>
              </a:solidFill>
            </a:endParaRPr>
          </a:p>
        </p:txBody>
      </p:sp>
      <p:sp>
        <p:nvSpPr>
          <p:cNvPr id="792590" name="Rectangle 3"/>
          <p:cNvSpPr>
            <a:spLocks noChangeArrowheads="1"/>
          </p:cNvSpPr>
          <p:nvPr/>
        </p:nvSpPr>
        <p:spPr bwMode="auto">
          <a:xfrm>
            <a:off x="0" y="3206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792592" name="Text Box 16"/>
          <p:cNvSpPr txBox="1">
            <a:spLocks noChangeArrowheads="1"/>
          </p:cNvSpPr>
          <p:nvPr/>
        </p:nvSpPr>
        <p:spPr bwMode="auto">
          <a:xfrm>
            <a:off x="1836738" y="6337300"/>
            <a:ext cx="24352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sz="1000" b="1" dirty="0">
                <a:solidFill>
                  <a:schemeClr val="bg1"/>
                </a:solidFill>
              </a:rPr>
              <a:t>Total de los asegurados consultados</a:t>
            </a:r>
            <a:endParaRPr lang="es-ES" altLang="es-AR" sz="1000" b="1" dirty="0">
              <a:solidFill>
                <a:schemeClr val="bg1"/>
              </a:solidFill>
            </a:endParaRPr>
          </a:p>
        </p:txBody>
      </p:sp>
      <p:pic>
        <p:nvPicPr>
          <p:cNvPr id="12" name="Picture 53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57798"/>
            <a:ext cx="1065212" cy="6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07047" y="1652694"/>
            <a:ext cx="5727920" cy="4598881"/>
            <a:chOff x="307047" y="1652694"/>
            <a:chExt cx="5727920" cy="4598881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631918661"/>
                </p:ext>
              </p:extLst>
            </p:nvPr>
          </p:nvGraphicFramePr>
          <p:xfrm>
            <a:off x="307047" y="1652694"/>
            <a:ext cx="5727920" cy="45988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4" name="Rectángulo 13"/>
            <p:cNvSpPr/>
            <p:nvPr/>
          </p:nvSpPr>
          <p:spPr bwMode="auto">
            <a:xfrm>
              <a:off x="3432044" y="4365104"/>
              <a:ext cx="765232" cy="3600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2016: 70%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276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ChangeArrowheads="1"/>
          </p:cNvSpPr>
          <p:nvPr/>
        </p:nvSpPr>
        <p:spPr bwMode="auto">
          <a:xfrm>
            <a:off x="0" y="333375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93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3857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3604" name="Rectangle 4"/>
          <p:cNvSpPr>
            <a:spLocks noChangeArrowheads="1"/>
          </p:cNvSpPr>
          <p:nvPr/>
        </p:nvSpPr>
        <p:spPr bwMode="auto">
          <a:xfrm>
            <a:off x="0" y="697056"/>
            <a:ext cx="7977188" cy="83646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AR" altLang="es-AR" b="1" dirty="0">
                <a:solidFill>
                  <a:schemeClr val="bg1"/>
                </a:solidFill>
              </a:rPr>
              <a:t>SATISFACCION GLOBAL</a:t>
            </a:r>
          </a:p>
          <a:p>
            <a:pPr>
              <a:lnSpc>
                <a:spcPct val="110000"/>
              </a:lnSpc>
            </a:pPr>
            <a:r>
              <a:rPr lang="es-AR" altLang="es-AR" sz="1200" b="1" i="1" dirty="0">
                <a:solidFill>
                  <a:schemeClr val="bg1"/>
                </a:solidFill>
              </a:rPr>
              <a:t>Considerando todo, ¿cómo calificaría los servicios brindados por nosotros? </a:t>
            </a:r>
          </a:p>
          <a:p>
            <a:pPr>
              <a:lnSpc>
                <a:spcPct val="110000"/>
              </a:lnSpc>
            </a:pPr>
            <a:r>
              <a:rPr lang="es-AR" altLang="es-AR" sz="1200" b="1" i="1" dirty="0">
                <a:solidFill>
                  <a:schemeClr val="bg1"/>
                </a:solidFill>
              </a:rPr>
              <a:t>Y en una escala del 1 al 10, ¿dónde 10 es excelente y 1 es muy malo?</a:t>
            </a:r>
            <a:endParaRPr lang="es-ES" altLang="es-AR" sz="1200" b="1" i="1" dirty="0">
              <a:solidFill>
                <a:schemeClr val="bg1"/>
              </a:solidFill>
            </a:endParaRPr>
          </a:p>
        </p:txBody>
      </p:sp>
      <p:sp>
        <p:nvSpPr>
          <p:cNvPr id="793605" name="Rectangle 5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93607" name="Picture 7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953445"/>
              </p:ext>
            </p:extLst>
          </p:nvPr>
        </p:nvGraphicFramePr>
        <p:xfrm>
          <a:off x="273050" y="2001836"/>
          <a:ext cx="9632950" cy="483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93646" name="Group 46"/>
          <p:cNvGrpSpPr>
            <a:grpSpLocks/>
          </p:cNvGrpSpPr>
          <p:nvPr/>
        </p:nvGrpSpPr>
        <p:grpSpPr bwMode="auto">
          <a:xfrm>
            <a:off x="5902474" y="2699397"/>
            <a:ext cx="4006453" cy="1335089"/>
            <a:chOff x="3897" y="1782"/>
            <a:chExt cx="1798" cy="841"/>
          </a:xfrm>
        </p:grpSpPr>
        <p:sp>
          <p:nvSpPr>
            <p:cNvPr id="793616" name="Rectangle 16"/>
            <p:cNvSpPr>
              <a:spLocks noChangeArrowheads="1"/>
            </p:cNvSpPr>
            <p:nvPr/>
          </p:nvSpPr>
          <p:spPr bwMode="auto">
            <a:xfrm>
              <a:off x="3897" y="1782"/>
              <a:ext cx="1798" cy="8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</a:pPr>
              <a:endParaRPr lang="es-AR" altLang="es-AR" sz="1400" b="1" dirty="0">
                <a:solidFill>
                  <a:schemeClr val="bg1"/>
                </a:solidFill>
              </a:endParaRPr>
            </a:p>
            <a:p>
              <a:pPr algn="r">
                <a:lnSpc>
                  <a:spcPct val="110000"/>
                </a:lnSpc>
              </a:pPr>
              <a:r>
                <a:rPr lang="es-AR" altLang="es-AR" sz="1600" b="1" dirty="0">
                  <a:solidFill>
                    <a:schemeClr val="bg1"/>
                  </a:solidFill>
                </a:rPr>
                <a:t>SATISFACCION GLOBAL</a:t>
              </a:r>
              <a:r>
                <a:rPr lang="es-AR" altLang="es-AR" sz="1400" b="1" dirty="0">
                  <a:solidFill>
                    <a:schemeClr val="bg1"/>
                  </a:solidFill>
                </a:rPr>
                <a:t> </a:t>
              </a:r>
            </a:p>
            <a:p>
              <a:pPr algn="r">
                <a:lnSpc>
                  <a:spcPct val="110000"/>
                </a:lnSpc>
              </a:pPr>
              <a:r>
                <a:rPr lang="es-AR" altLang="es-AR" sz="2000" b="1" dirty="0">
                  <a:solidFill>
                    <a:schemeClr val="bg1"/>
                  </a:solidFill>
                </a:rPr>
                <a:t>SOSTENIDA</a:t>
              </a:r>
            </a:p>
            <a:p>
              <a:pPr algn="r">
                <a:lnSpc>
                  <a:spcPct val="110000"/>
                </a:lnSpc>
              </a:pPr>
              <a:r>
                <a:rPr lang="es-ES" altLang="es-AR" sz="1200" b="1" dirty="0">
                  <a:solidFill>
                    <a:schemeClr val="bg1"/>
                  </a:solidFill>
                </a:rPr>
                <a:t>Equivalente a  2016</a:t>
              </a:r>
              <a:endParaRPr lang="es-AR" altLang="es-AR" sz="1200" b="1" dirty="0">
                <a:solidFill>
                  <a:schemeClr val="bg1"/>
                </a:solidFill>
              </a:endParaRPr>
            </a:p>
            <a:p>
              <a:pPr algn="r">
                <a:lnSpc>
                  <a:spcPct val="110000"/>
                </a:lnSpc>
              </a:pPr>
              <a:endParaRPr lang="es-AR" alt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93634" name="AutoShape 34"/>
            <p:cNvSpPr>
              <a:spLocks noChangeArrowheads="1"/>
            </p:cNvSpPr>
            <p:nvPr/>
          </p:nvSpPr>
          <p:spPr bwMode="auto">
            <a:xfrm>
              <a:off x="3956" y="1824"/>
              <a:ext cx="517" cy="674"/>
            </a:xfrm>
            <a:prstGeom prst="ellipse">
              <a:avLst/>
            </a:prstGeom>
            <a:solidFill>
              <a:srgbClr val="0070C0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AR" altLang="es-AR" sz="2800" b="1" dirty="0">
                  <a:solidFill>
                    <a:schemeClr val="bg1"/>
                  </a:solidFill>
                </a:rPr>
                <a:t>7.7</a:t>
              </a:r>
            </a:p>
          </p:txBody>
        </p:sp>
        <p:sp>
          <p:nvSpPr>
            <p:cNvPr id="793635" name="Text Box 35"/>
            <p:cNvSpPr txBox="1">
              <a:spLocks noChangeArrowheads="1"/>
            </p:cNvSpPr>
            <p:nvPr/>
          </p:nvSpPr>
          <p:spPr bwMode="auto">
            <a:xfrm>
              <a:off x="4009" y="2367"/>
              <a:ext cx="411" cy="15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altLang="es-AR" sz="1000" b="1" dirty="0">
                  <a:solidFill>
                    <a:schemeClr val="bg1"/>
                  </a:solidFill>
                </a:rPr>
                <a:t>2016 =</a:t>
              </a:r>
              <a:endParaRPr lang="es-ES" altLang="es-AR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3643" name="Text Box 43"/>
          <p:cNvSpPr txBox="1">
            <a:spLocks noChangeArrowheads="1"/>
          </p:cNvSpPr>
          <p:nvPr/>
        </p:nvSpPr>
        <p:spPr bwMode="auto">
          <a:xfrm>
            <a:off x="1836738" y="6337300"/>
            <a:ext cx="24352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sz="1000" b="1" dirty="0">
                <a:solidFill>
                  <a:schemeClr val="bg1"/>
                </a:solidFill>
              </a:rPr>
              <a:t>Total de los asegurados consultados</a:t>
            </a:r>
            <a:endParaRPr lang="es-ES" altLang="es-AR" sz="1000" b="1" dirty="0">
              <a:solidFill>
                <a:schemeClr val="bg1"/>
              </a:solidFill>
            </a:endParaRPr>
          </a:p>
        </p:txBody>
      </p:sp>
      <p:sp>
        <p:nvSpPr>
          <p:cNvPr id="793644" name="Rectangle 3"/>
          <p:cNvSpPr>
            <a:spLocks noChangeArrowheads="1"/>
          </p:cNvSpPr>
          <p:nvPr/>
        </p:nvSpPr>
        <p:spPr bwMode="auto">
          <a:xfrm>
            <a:off x="0" y="3206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20" name="Picture 53" descr="aacs-290x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44488" y="1520825"/>
            <a:ext cx="9561513" cy="4668836"/>
            <a:chOff x="344488" y="1520825"/>
            <a:chExt cx="9561513" cy="4668836"/>
          </a:xfrm>
        </p:grpSpPr>
        <p:grpSp>
          <p:nvGrpSpPr>
            <p:cNvPr id="793639" name="Group 39"/>
            <p:cNvGrpSpPr>
              <a:grpSpLocks/>
            </p:cNvGrpSpPr>
            <p:nvPr/>
          </p:nvGrpSpPr>
          <p:grpSpPr bwMode="auto">
            <a:xfrm>
              <a:off x="344488" y="1520825"/>
              <a:ext cx="9561513" cy="4668836"/>
              <a:chOff x="508" y="958"/>
              <a:chExt cx="5732" cy="2941"/>
            </a:xfrm>
          </p:grpSpPr>
          <p:sp>
            <p:nvSpPr>
              <p:cNvPr id="793618" name="Rectangle 18"/>
              <p:cNvSpPr>
                <a:spLocks noChangeArrowheads="1"/>
              </p:cNvSpPr>
              <p:nvPr/>
            </p:nvSpPr>
            <p:spPr bwMode="auto">
              <a:xfrm>
                <a:off x="508" y="966"/>
                <a:ext cx="2240" cy="2933"/>
              </a:xfrm>
              <a:prstGeom prst="rect">
                <a:avLst/>
              </a:prstGeom>
              <a:noFill/>
              <a:ln w="76200" algn="ctr">
                <a:solidFill>
                  <a:srgbClr val="3366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793620" name="Text Box 20"/>
              <p:cNvSpPr txBox="1">
                <a:spLocks noChangeArrowheads="1"/>
              </p:cNvSpPr>
              <p:nvPr/>
            </p:nvSpPr>
            <p:spPr bwMode="auto">
              <a:xfrm>
                <a:off x="508" y="958"/>
                <a:ext cx="5732" cy="745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 anchorCtr="0">
                <a:noAutofit/>
              </a:bodyPr>
              <a:lstStyle/>
              <a:p>
                <a:pPr algn="r">
                  <a:lnSpc>
                    <a:spcPct val="40000"/>
                  </a:lnSpc>
                </a:pPr>
                <a:endParaRPr lang="es-AR" altLang="es-AR" sz="1400" b="1" dirty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10000"/>
                  </a:lnSpc>
                </a:pPr>
                <a:r>
                  <a:rPr lang="es-AR" altLang="es-AR" b="1" dirty="0">
                    <a:solidFill>
                      <a:schemeClr val="bg1"/>
                    </a:solidFill>
                  </a:rPr>
                  <a:t>2 DE CADA 3 ASEGURADOS CON SINIESTROS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s-AR" altLang="es-AR" sz="1400" b="1" dirty="0">
                    <a:solidFill>
                      <a:schemeClr val="bg1"/>
                    </a:solidFill>
                  </a:rPr>
                  <a:t>SE SOSTIENEN DENTRO DEL SEGMENTO DE </a:t>
                </a:r>
                <a:r>
                  <a:rPr lang="es-AR" altLang="es-AR" sz="1400" b="1" u="sng" dirty="0">
                    <a:solidFill>
                      <a:schemeClr val="bg1"/>
                    </a:solidFill>
                  </a:rPr>
                  <a:t>ALTA SATISFACCION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s-AR" altLang="es-AR" sz="1300" b="1" dirty="0">
                    <a:solidFill>
                      <a:schemeClr val="bg1"/>
                    </a:solidFill>
                  </a:rPr>
                  <a:t>Incidencia alineada a 2016</a:t>
                </a:r>
              </a:p>
              <a:p>
                <a:pPr algn="r">
                  <a:lnSpc>
                    <a:spcPct val="40000"/>
                  </a:lnSpc>
                </a:pPr>
                <a:endParaRPr lang="es-AR" altLang="es-AR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3623" name="Oval 23"/>
              <p:cNvSpPr>
                <a:spLocks noChangeArrowheads="1"/>
              </p:cNvSpPr>
              <p:nvPr/>
            </p:nvSpPr>
            <p:spPr bwMode="auto">
              <a:xfrm>
                <a:off x="589" y="1011"/>
                <a:ext cx="1128" cy="1093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AR" altLang="es-AR" sz="4000" b="1" dirty="0">
                    <a:solidFill>
                      <a:schemeClr val="bg1"/>
                    </a:solidFill>
                  </a:rPr>
                  <a:t>65%</a:t>
                </a:r>
                <a:endParaRPr lang="es-ES" altLang="es-AR" sz="4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928687" y="2798762"/>
              <a:ext cx="903940" cy="26161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es-AR" altLang="es-AR" sz="1050" b="1" dirty="0">
                  <a:solidFill>
                    <a:schemeClr val="bg1"/>
                  </a:solidFill>
                </a:rPr>
                <a:t>2016: 64%</a:t>
              </a:r>
              <a:endParaRPr lang="es-ES" altLang="es-AR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587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3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3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0" y="333375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058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31" y="455267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5892" name="Rectangle 4"/>
          <p:cNvSpPr>
            <a:spLocks noChangeArrowheads="1"/>
          </p:cNvSpPr>
          <p:nvPr/>
        </p:nvSpPr>
        <p:spPr bwMode="auto">
          <a:xfrm>
            <a:off x="0" y="717177"/>
            <a:ext cx="7977188" cy="840162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b="1" dirty="0">
                <a:solidFill>
                  <a:schemeClr val="bg1"/>
                </a:solidFill>
              </a:rPr>
              <a:t>INDICE DE RECOMENDACION - NPS</a:t>
            </a:r>
          </a:p>
          <a:p>
            <a:r>
              <a:rPr lang="es-AR" altLang="es-AR" sz="1200" b="1" i="1" dirty="0">
                <a:solidFill>
                  <a:schemeClr val="bg1"/>
                </a:solidFill>
              </a:rPr>
              <a:t>En una escala del 1 al 10 donde 1 es nada probable y 10 es muy probable, </a:t>
            </a:r>
          </a:p>
          <a:p>
            <a:r>
              <a:rPr lang="es-AR" altLang="es-AR" sz="1200" b="1" i="1" dirty="0">
                <a:solidFill>
                  <a:schemeClr val="bg1"/>
                </a:solidFill>
              </a:rPr>
              <a:t>¿cuán probable es que nos recomiende a otros, ya sean colegas, amigos o familiares?</a:t>
            </a:r>
            <a:endParaRPr lang="es-ES" altLang="es-AR" sz="1200" b="1" i="1" dirty="0">
              <a:solidFill>
                <a:schemeClr val="bg1"/>
              </a:solidFill>
            </a:endParaRPr>
          </a:p>
        </p:txBody>
      </p:sp>
      <p:sp>
        <p:nvSpPr>
          <p:cNvPr id="805893" name="Rectangle 5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05895" name="Picture 7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5896" name="Text Box 30"/>
          <p:cNvSpPr txBox="1">
            <a:spLocks noChangeArrowheads="1"/>
          </p:cNvSpPr>
          <p:nvPr/>
        </p:nvSpPr>
        <p:spPr bwMode="auto">
          <a:xfrm>
            <a:off x="1833563" y="6262688"/>
            <a:ext cx="5907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00" b="1" dirty="0">
                <a:solidFill>
                  <a:schemeClr val="bg1"/>
                </a:solidFill>
              </a:rPr>
              <a:t>Base: Total de los asegurados entrevistados</a:t>
            </a:r>
          </a:p>
          <a:p>
            <a:r>
              <a:rPr lang="es-AR" altLang="es-AR" sz="1000" b="1" dirty="0">
                <a:solidFill>
                  <a:schemeClr val="bg1"/>
                </a:solidFill>
              </a:rPr>
              <a:t>NPS= Promotores – Detractores  (9 y 10: Promotores / 7 y 8: Pasivos / 6 o menos: Detractores)</a:t>
            </a:r>
            <a:endParaRPr lang="es-ES" altLang="es-AR" sz="1000" b="1" u="sng" dirty="0">
              <a:solidFill>
                <a:schemeClr val="bg1"/>
              </a:solidFill>
            </a:endParaRPr>
          </a:p>
        </p:txBody>
      </p:sp>
      <p:sp>
        <p:nvSpPr>
          <p:cNvPr id="805912" name="Text Box 24"/>
          <p:cNvSpPr txBox="1">
            <a:spLocks noChangeArrowheads="1"/>
          </p:cNvSpPr>
          <p:nvPr/>
        </p:nvSpPr>
        <p:spPr bwMode="auto">
          <a:xfrm>
            <a:off x="-1" y="1544638"/>
            <a:ext cx="2720753" cy="4716461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ctr">
              <a:lnSpc>
                <a:spcPct val="22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r>
              <a:rPr lang="es-AR" altLang="es-AR" b="1" dirty="0">
                <a:solidFill>
                  <a:schemeClr val="bg1"/>
                </a:solidFill>
              </a:rPr>
              <a:t>ALTO Y CRECIENTE</a:t>
            </a:r>
          </a:p>
          <a:p>
            <a:pPr algn="ctr"/>
            <a:r>
              <a:rPr lang="es-AR" altLang="es-AR" b="1" dirty="0">
                <a:solidFill>
                  <a:schemeClr val="bg1"/>
                </a:solidFill>
              </a:rPr>
              <a:t>INDICE  DE RECOMENDACION</a:t>
            </a: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r>
              <a:rPr lang="es-ES" altLang="es-AR" sz="1100" b="1" dirty="0">
                <a:solidFill>
                  <a:schemeClr val="bg1"/>
                </a:solidFill>
              </a:rPr>
              <a:t>Más de la mitad de los asegurados</a:t>
            </a:r>
          </a:p>
          <a:p>
            <a:pPr algn="ctr"/>
            <a:r>
              <a:rPr lang="es-ES" altLang="es-AR" sz="1100" b="1" dirty="0">
                <a:solidFill>
                  <a:schemeClr val="bg1"/>
                </a:solidFill>
              </a:rPr>
              <a:t>se ubican dentro del segmento de promotores con una propensión a la recomendación de 10 y 9 puntos</a:t>
            </a:r>
          </a:p>
          <a:p>
            <a:pPr algn="ctr">
              <a:lnSpc>
                <a:spcPct val="130000"/>
              </a:lnSpc>
            </a:pPr>
            <a:endParaRPr lang="es-ES" altLang="es-AR" sz="1400" b="1" dirty="0">
              <a:solidFill>
                <a:schemeClr val="bg1"/>
              </a:solidFill>
            </a:endParaRPr>
          </a:p>
        </p:txBody>
      </p:sp>
      <p:sp>
        <p:nvSpPr>
          <p:cNvPr id="805915" name="Rectangle 3"/>
          <p:cNvSpPr>
            <a:spLocks noChangeArrowheads="1"/>
          </p:cNvSpPr>
          <p:nvPr/>
        </p:nvSpPr>
        <p:spPr bwMode="auto">
          <a:xfrm>
            <a:off x="0" y="3206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070100" y="1403351"/>
            <a:ext cx="7835900" cy="4610100"/>
            <a:chOff x="2120900" y="1289050"/>
            <a:chExt cx="7835900" cy="4610100"/>
          </a:xfrm>
        </p:grpSpPr>
        <p:grpSp>
          <p:nvGrpSpPr>
            <p:cNvPr id="3" name="Grupo 2"/>
            <p:cNvGrpSpPr/>
            <p:nvPr/>
          </p:nvGrpSpPr>
          <p:grpSpPr>
            <a:xfrm>
              <a:off x="2120900" y="1289050"/>
              <a:ext cx="7835900" cy="4610100"/>
              <a:chOff x="2120900" y="1289050"/>
              <a:chExt cx="7835900" cy="4610100"/>
            </a:xfrm>
          </p:grpSpPr>
          <p:graphicFrame>
            <p:nvGraphicFramePr>
              <p:cNvPr id="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2092040"/>
                  </p:ext>
                </p:extLst>
              </p:nvPr>
            </p:nvGraphicFramePr>
            <p:xfrm>
              <a:off x="2120900" y="1289050"/>
              <a:ext cx="7835900" cy="46101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805923" name="Group 35"/>
              <p:cNvGrpSpPr>
                <a:grpSpLocks/>
              </p:cNvGrpSpPr>
              <p:nvPr/>
            </p:nvGrpSpPr>
            <p:grpSpPr bwMode="auto">
              <a:xfrm>
                <a:off x="3775049" y="4746625"/>
                <a:ext cx="2978151" cy="482600"/>
                <a:chOff x="1989" y="2990"/>
                <a:chExt cx="1876" cy="304"/>
              </a:xfrm>
            </p:grpSpPr>
            <p:sp>
              <p:nvSpPr>
                <p:cNvPr id="80592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989" y="2990"/>
                  <a:ext cx="405" cy="28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anchorCtr="0">
                  <a:noAutofit/>
                </a:bodyPr>
                <a:lstStyle/>
                <a:p>
                  <a:pPr algn="ctr"/>
                  <a:r>
                    <a:rPr lang="es-AR" altLang="es-AR" sz="1000" b="1" dirty="0">
                      <a:solidFill>
                        <a:schemeClr val="bg1"/>
                      </a:solidFill>
                    </a:rPr>
                    <a:t>2016:</a:t>
                  </a:r>
                </a:p>
                <a:p>
                  <a:pPr algn="ctr"/>
                  <a:r>
                    <a:rPr lang="es-AR" altLang="es-AR" sz="1000" b="1" dirty="0">
                      <a:solidFill>
                        <a:schemeClr val="bg1"/>
                      </a:solidFill>
                    </a:rPr>
                    <a:t>54%</a:t>
                  </a:r>
                  <a:endParaRPr lang="es-ES" altLang="es-AR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592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60" y="3006"/>
                  <a:ext cx="405" cy="28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anchorCtr="0">
                  <a:noAutofit/>
                </a:bodyPr>
                <a:lstStyle/>
                <a:p>
                  <a:pPr algn="ctr"/>
                  <a:r>
                    <a:rPr lang="es-AR" altLang="es-AR" sz="1000" b="1" dirty="0">
                      <a:solidFill>
                        <a:schemeClr val="bg1"/>
                      </a:solidFill>
                    </a:rPr>
                    <a:t>2016:</a:t>
                  </a:r>
                </a:p>
                <a:p>
                  <a:pPr algn="ctr"/>
                  <a:r>
                    <a:rPr lang="es-AR" altLang="es-AR" sz="1000" b="1" dirty="0">
                      <a:solidFill>
                        <a:schemeClr val="bg1"/>
                      </a:solidFill>
                    </a:rPr>
                    <a:t>25%</a:t>
                  </a:r>
                  <a:endParaRPr lang="es-ES" altLang="es-AR" sz="10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Text Box 34"/>
            <p:cNvSpPr txBox="1">
              <a:spLocks noChangeArrowheads="1"/>
            </p:cNvSpPr>
            <p:nvPr/>
          </p:nvSpPr>
          <p:spPr bwMode="auto">
            <a:xfrm>
              <a:off x="8486526" y="4786001"/>
              <a:ext cx="642938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/>
          </p:spPr>
          <p:txBody>
            <a:bodyPr anchor="ctr" anchorCtr="0">
              <a:noAutofit/>
            </a:bodyPr>
            <a:lstStyle/>
            <a:p>
              <a:pPr algn="ctr"/>
              <a:r>
                <a:rPr lang="es-AR" altLang="es-AR" sz="1000" b="1" dirty="0">
                  <a:solidFill>
                    <a:schemeClr val="bg1"/>
                  </a:solidFill>
                </a:rPr>
                <a:t>2016:</a:t>
              </a:r>
            </a:p>
            <a:p>
              <a:pPr algn="ctr"/>
              <a:r>
                <a:rPr lang="es-AR" altLang="es-AR" sz="1000" b="1" dirty="0">
                  <a:solidFill>
                    <a:schemeClr val="bg1"/>
                  </a:solidFill>
                </a:rPr>
                <a:t>21%</a:t>
              </a:r>
              <a:endParaRPr lang="es-ES" altLang="es-AR" sz="1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53" descr="aacs-290x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7104210" y="1330175"/>
            <a:ext cx="2457301" cy="2332513"/>
          </a:xfrm>
          <a:prstGeom prst="ellips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ctr"/>
            <a:r>
              <a:rPr lang="es-AR" altLang="es-AR" sz="2800" b="1" dirty="0">
                <a:solidFill>
                  <a:schemeClr val="bg1"/>
                </a:solidFill>
              </a:rPr>
              <a:t>NPS</a:t>
            </a:r>
          </a:p>
          <a:p>
            <a:pPr algn="ctr"/>
            <a:r>
              <a:rPr lang="es-AR" altLang="es-AR" sz="2800" b="1" dirty="0">
                <a:solidFill>
                  <a:schemeClr val="bg1"/>
                </a:solidFill>
              </a:rPr>
              <a:t> 35%</a:t>
            </a:r>
          </a:p>
          <a:p>
            <a:pPr algn="ctr"/>
            <a:r>
              <a:rPr lang="es-ES" altLang="es-AR" sz="1050" b="1" dirty="0">
                <a:solidFill>
                  <a:schemeClr val="bg1"/>
                </a:solidFill>
              </a:rPr>
              <a:t>DOS PUNTOS POR </a:t>
            </a:r>
          </a:p>
          <a:p>
            <a:pPr algn="ctr"/>
            <a:r>
              <a:rPr lang="es-ES" altLang="es-AR" sz="1050" b="1" dirty="0">
                <a:solidFill>
                  <a:schemeClr val="bg1"/>
                </a:solidFill>
              </a:rPr>
              <a:t>ENCIMA DE 2016: 33%</a:t>
            </a:r>
          </a:p>
          <a:p>
            <a:pPr algn="ctr"/>
            <a:endParaRPr lang="es-AR" altLang="es-A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06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5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5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5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12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0" y="333375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98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3857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25" name="Rectangle 5"/>
          <p:cNvSpPr>
            <a:spLocks noChangeArrowheads="1"/>
          </p:cNvSpPr>
          <p:nvPr/>
        </p:nvSpPr>
        <p:spPr bwMode="auto">
          <a:xfrm>
            <a:off x="0" y="6261100"/>
            <a:ext cx="8913813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98727" name="Picture 7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0" name="Rectangle 3"/>
          <p:cNvSpPr>
            <a:spLocks noChangeArrowheads="1"/>
          </p:cNvSpPr>
          <p:nvPr/>
        </p:nvSpPr>
        <p:spPr bwMode="auto">
          <a:xfrm>
            <a:off x="0" y="3206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107832"/>
              </p:ext>
            </p:extLst>
          </p:nvPr>
        </p:nvGraphicFramePr>
        <p:xfrm>
          <a:off x="96503" y="1841754"/>
          <a:ext cx="9705975" cy="430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Conector recto 33"/>
          <p:cNvCxnSpPr/>
          <p:nvPr/>
        </p:nvCxnSpPr>
        <p:spPr bwMode="auto">
          <a:xfrm>
            <a:off x="533216" y="3222501"/>
            <a:ext cx="8928992" cy="0"/>
          </a:xfrm>
          <a:prstGeom prst="line">
            <a:avLst/>
          </a:prstGeom>
          <a:solidFill>
            <a:srgbClr val="FF66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ector recto 35"/>
          <p:cNvCxnSpPr/>
          <p:nvPr/>
        </p:nvCxnSpPr>
        <p:spPr bwMode="auto">
          <a:xfrm>
            <a:off x="570392" y="2761878"/>
            <a:ext cx="8928992" cy="0"/>
          </a:xfrm>
          <a:prstGeom prst="line">
            <a:avLst/>
          </a:prstGeom>
          <a:solidFill>
            <a:srgbClr val="FF66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upo 36"/>
          <p:cNvGrpSpPr/>
          <p:nvPr/>
        </p:nvGrpSpPr>
        <p:grpSpPr>
          <a:xfrm>
            <a:off x="4016896" y="1435078"/>
            <a:ext cx="1872209" cy="4514203"/>
            <a:chOff x="6592930" y="1298226"/>
            <a:chExt cx="2974631" cy="5249132"/>
          </a:xfrm>
        </p:grpSpPr>
        <p:sp>
          <p:nvSpPr>
            <p:cNvPr id="38" name="Flecha derecha 37"/>
            <p:cNvSpPr/>
            <p:nvPr/>
          </p:nvSpPr>
          <p:spPr bwMode="auto">
            <a:xfrm rot="5400000">
              <a:off x="5450104" y="2441052"/>
              <a:ext cx="5249132" cy="2963479"/>
            </a:xfrm>
            <a:prstGeom prst="rightArrow">
              <a:avLst>
                <a:gd name="adj1" fmla="val 100000"/>
                <a:gd name="adj2" fmla="val 13086"/>
              </a:avLst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6592932" y="1307138"/>
              <a:ext cx="2974629" cy="59930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POR DEBAJO 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6982387" y="1379033"/>
            <a:ext cx="1931428" cy="4553957"/>
            <a:chOff x="9970971" y="1289542"/>
            <a:chExt cx="3068105" cy="4788379"/>
          </a:xfrm>
        </p:grpSpPr>
        <p:sp>
          <p:nvSpPr>
            <p:cNvPr id="41" name="Flecha derecha 40"/>
            <p:cNvSpPr/>
            <p:nvPr/>
          </p:nvSpPr>
          <p:spPr bwMode="auto">
            <a:xfrm rot="16200000">
              <a:off x="9115907" y="2154753"/>
              <a:ext cx="4788379" cy="3057958"/>
            </a:xfrm>
            <a:prstGeom prst="rightArrow">
              <a:avLst>
                <a:gd name="adj1" fmla="val 100000"/>
                <a:gd name="adj2" fmla="val 12823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9970971" y="5581019"/>
              <a:ext cx="3068104" cy="4854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POR ENCIMA 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714629"/>
            <a:ext cx="7977188" cy="565851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AR" altLang="es-AR" b="1" dirty="0">
                <a:solidFill>
                  <a:schemeClr val="bg1"/>
                </a:solidFill>
              </a:rPr>
              <a:t>SATISFACCION Y NPS POR REGION</a:t>
            </a:r>
            <a:endParaRPr lang="es-ES" altLang="es-AR" sz="1400" b="1" dirty="0">
              <a:solidFill>
                <a:schemeClr val="bg1"/>
              </a:solidFill>
            </a:endParaRPr>
          </a:p>
        </p:txBody>
      </p:sp>
      <p:pic>
        <p:nvPicPr>
          <p:cNvPr id="27" name="Picture 53" descr="aacs-290x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57798"/>
            <a:ext cx="1065212" cy="6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1928664" y="6321886"/>
            <a:ext cx="9525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PROMEDIO</a:t>
            </a:r>
          </a:p>
        </p:txBody>
      </p:sp>
      <p:sp>
        <p:nvSpPr>
          <p:cNvPr id="31" name="Rectángulo 30"/>
          <p:cNvSpPr/>
          <p:nvPr/>
        </p:nvSpPr>
        <p:spPr bwMode="auto">
          <a:xfrm>
            <a:off x="3799630" y="6391937"/>
            <a:ext cx="205317" cy="179809"/>
          </a:xfrm>
          <a:prstGeom prst="rect">
            <a:avLst/>
          </a:prstGeom>
          <a:solidFill>
            <a:srgbClr val="00206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Decisión 31"/>
          <p:cNvSpPr/>
          <p:nvPr/>
        </p:nvSpPr>
        <p:spPr bwMode="auto">
          <a:xfrm>
            <a:off x="2881169" y="6372702"/>
            <a:ext cx="216024" cy="193722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3286454" y="6321886"/>
            <a:ext cx="71849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NPS</a:t>
            </a:r>
          </a:p>
        </p:txBody>
      </p:sp>
    </p:spTree>
    <p:extLst>
      <p:ext uri="{BB962C8B-B14F-4D97-AF65-F5344CB8AC3E}">
        <p14:creationId xmlns:p14="http://schemas.microsoft.com/office/powerpoint/2010/main" val="783815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0" y="333375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98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3857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25" name="Rectangle 5"/>
          <p:cNvSpPr>
            <a:spLocks noChangeArrowheads="1"/>
          </p:cNvSpPr>
          <p:nvPr/>
        </p:nvSpPr>
        <p:spPr bwMode="auto">
          <a:xfrm>
            <a:off x="0" y="6261100"/>
            <a:ext cx="8913813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98727" name="Picture 7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0" name="Rectangle 3"/>
          <p:cNvSpPr>
            <a:spLocks noChangeArrowheads="1"/>
          </p:cNvSpPr>
          <p:nvPr/>
        </p:nvSpPr>
        <p:spPr bwMode="auto">
          <a:xfrm>
            <a:off x="0" y="3206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783576"/>
              </p:ext>
            </p:extLst>
          </p:nvPr>
        </p:nvGraphicFramePr>
        <p:xfrm>
          <a:off x="0" y="1435077"/>
          <a:ext cx="9705975" cy="460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Conector recto 33"/>
          <p:cNvCxnSpPr/>
          <p:nvPr/>
        </p:nvCxnSpPr>
        <p:spPr bwMode="auto">
          <a:xfrm>
            <a:off x="560512" y="3237359"/>
            <a:ext cx="8928992" cy="0"/>
          </a:xfrm>
          <a:prstGeom prst="line">
            <a:avLst/>
          </a:prstGeom>
          <a:solidFill>
            <a:srgbClr val="FF66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ector recto 35"/>
          <p:cNvCxnSpPr/>
          <p:nvPr/>
        </p:nvCxnSpPr>
        <p:spPr bwMode="auto">
          <a:xfrm>
            <a:off x="543096" y="2799978"/>
            <a:ext cx="8928992" cy="0"/>
          </a:xfrm>
          <a:prstGeom prst="line">
            <a:avLst/>
          </a:prstGeom>
          <a:solidFill>
            <a:srgbClr val="FF66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" name="Grupo 43"/>
          <p:cNvGrpSpPr/>
          <p:nvPr/>
        </p:nvGrpSpPr>
        <p:grpSpPr>
          <a:xfrm>
            <a:off x="3878511" y="1435078"/>
            <a:ext cx="2010594" cy="4536505"/>
            <a:chOff x="6592930" y="1298226"/>
            <a:chExt cx="2963479" cy="5249132"/>
          </a:xfrm>
        </p:grpSpPr>
        <p:sp>
          <p:nvSpPr>
            <p:cNvPr id="45" name="Flecha derecha 44"/>
            <p:cNvSpPr/>
            <p:nvPr/>
          </p:nvSpPr>
          <p:spPr bwMode="auto">
            <a:xfrm rot="5400000">
              <a:off x="5450104" y="2441052"/>
              <a:ext cx="5249132" cy="2963479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6592930" y="1307139"/>
              <a:ext cx="2952377" cy="4070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EN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714629"/>
            <a:ext cx="7977188" cy="565851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AR" altLang="es-AR" b="1" dirty="0">
                <a:solidFill>
                  <a:schemeClr val="bg1"/>
                </a:solidFill>
              </a:rPr>
              <a:t>SATISFACCION Y NPS POR GENERO</a:t>
            </a:r>
            <a:endParaRPr lang="es-ES" altLang="es-AR" sz="1400" b="1" dirty="0">
              <a:solidFill>
                <a:schemeClr val="bg1"/>
              </a:solidFill>
            </a:endParaRPr>
          </a:p>
        </p:txBody>
      </p:sp>
      <p:pic>
        <p:nvPicPr>
          <p:cNvPr id="24" name="Picture 53" descr="aacs-290x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57798"/>
            <a:ext cx="1065212" cy="6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6910864" y="1379033"/>
            <a:ext cx="1931428" cy="4553957"/>
            <a:chOff x="9970971" y="1289542"/>
            <a:chExt cx="3068105" cy="4788379"/>
          </a:xfrm>
        </p:grpSpPr>
        <p:sp>
          <p:nvSpPr>
            <p:cNvPr id="31" name="Flecha derecha 30"/>
            <p:cNvSpPr/>
            <p:nvPr/>
          </p:nvSpPr>
          <p:spPr bwMode="auto">
            <a:xfrm rot="16200000">
              <a:off x="9115907" y="2154753"/>
              <a:ext cx="4788379" cy="3057958"/>
            </a:xfrm>
            <a:prstGeom prst="rightArrow">
              <a:avLst>
                <a:gd name="adj1" fmla="val 100000"/>
                <a:gd name="adj2" fmla="val 12823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9970971" y="5581019"/>
              <a:ext cx="3068104" cy="4854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POR ENCIMA 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928664" y="6321886"/>
            <a:ext cx="9525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PROMEDIO</a:t>
            </a:r>
          </a:p>
        </p:txBody>
      </p:sp>
      <p:sp>
        <p:nvSpPr>
          <p:cNvPr id="26" name="Rectángulo 25"/>
          <p:cNvSpPr/>
          <p:nvPr/>
        </p:nvSpPr>
        <p:spPr bwMode="auto">
          <a:xfrm>
            <a:off x="3799630" y="6391937"/>
            <a:ext cx="205317" cy="179809"/>
          </a:xfrm>
          <a:prstGeom prst="rect">
            <a:avLst/>
          </a:prstGeom>
          <a:solidFill>
            <a:srgbClr val="00206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Decisión 26"/>
          <p:cNvSpPr/>
          <p:nvPr/>
        </p:nvSpPr>
        <p:spPr bwMode="auto">
          <a:xfrm>
            <a:off x="2881169" y="6372702"/>
            <a:ext cx="216024" cy="193722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3286454" y="6321886"/>
            <a:ext cx="71849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NPS</a:t>
            </a:r>
          </a:p>
        </p:txBody>
      </p:sp>
    </p:spTree>
    <p:extLst>
      <p:ext uri="{BB962C8B-B14F-4D97-AF65-F5344CB8AC3E}">
        <p14:creationId xmlns:p14="http://schemas.microsoft.com/office/powerpoint/2010/main" val="638492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0" y="333375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98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3857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25" name="Rectangle 5"/>
          <p:cNvSpPr>
            <a:spLocks noChangeArrowheads="1"/>
          </p:cNvSpPr>
          <p:nvPr/>
        </p:nvSpPr>
        <p:spPr bwMode="auto">
          <a:xfrm>
            <a:off x="0" y="6261100"/>
            <a:ext cx="8913813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98727" name="Picture 7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0" name="Rectangle 3"/>
          <p:cNvSpPr>
            <a:spLocks noChangeArrowheads="1"/>
          </p:cNvSpPr>
          <p:nvPr/>
        </p:nvSpPr>
        <p:spPr bwMode="auto">
          <a:xfrm>
            <a:off x="0" y="3206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12493"/>
              </p:ext>
            </p:extLst>
          </p:nvPr>
        </p:nvGraphicFramePr>
        <p:xfrm>
          <a:off x="56456" y="1651597"/>
          <a:ext cx="9705975" cy="460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Conector recto 33"/>
          <p:cNvCxnSpPr/>
          <p:nvPr/>
        </p:nvCxnSpPr>
        <p:spPr bwMode="auto">
          <a:xfrm>
            <a:off x="560512" y="3068960"/>
            <a:ext cx="8928992" cy="0"/>
          </a:xfrm>
          <a:prstGeom prst="line">
            <a:avLst/>
          </a:prstGeom>
          <a:solidFill>
            <a:srgbClr val="FF66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ector recto 35"/>
          <p:cNvCxnSpPr/>
          <p:nvPr/>
        </p:nvCxnSpPr>
        <p:spPr bwMode="auto">
          <a:xfrm>
            <a:off x="488504" y="2627080"/>
            <a:ext cx="8928992" cy="0"/>
          </a:xfrm>
          <a:prstGeom prst="line">
            <a:avLst/>
          </a:prstGeom>
          <a:solidFill>
            <a:srgbClr val="FF66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upo 36"/>
          <p:cNvGrpSpPr/>
          <p:nvPr/>
        </p:nvGrpSpPr>
        <p:grpSpPr>
          <a:xfrm>
            <a:off x="2739671" y="1457380"/>
            <a:ext cx="4463399" cy="4707926"/>
            <a:chOff x="6592930" y="1298226"/>
            <a:chExt cx="2974631" cy="5474394"/>
          </a:xfrm>
        </p:grpSpPr>
        <p:sp>
          <p:nvSpPr>
            <p:cNvPr id="38" name="Flecha derecha 37"/>
            <p:cNvSpPr/>
            <p:nvPr/>
          </p:nvSpPr>
          <p:spPr bwMode="auto">
            <a:xfrm rot="5400000">
              <a:off x="5337473" y="2553683"/>
              <a:ext cx="5474394" cy="2963479"/>
            </a:xfrm>
            <a:prstGeom prst="rightArrow">
              <a:avLst>
                <a:gd name="adj1" fmla="val 100000"/>
                <a:gd name="adj2" fmla="val 10773"/>
              </a:avLst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6592931" y="1307138"/>
              <a:ext cx="2974630" cy="57337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POR DEBAJO 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7275078" y="1484784"/>
            <a:ext cx="2142418" cy="4588081"/>
            <a:chOff x="10594345" y="1287067"/>
            <a:chExt cx="3316040" cy="4824260"/>
          </a:xfrm>
        </p:grpSpPr>
        <p:sp>
          <p:nvSpPr>
            <p:cNvPr id="41" name="Flecha derecha 40"/>
            <p:cNvSpPr/>
            <p:nvPr/>
          </p:nvSpPr>
          <p:spPr bwMode="auto">
            <a:xfrm rot="16200000">
              <a:off x="9866841" y="2031902"/>
              <a:ext cx="4788379" cy="3298709"/>
            </a:xfrm>
            <a:prstGeom prst="rightArrow">
              <a:avLst>
                <a:gd name="adj1" fmla="val 100000"/>
                <a:gd name="adj2" fmla="val 19644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10594345" y="5625897"/>
              <a:ext cx="3316037" cy="4854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POR ENCIMA 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714629"/>
            <a:ext cx="7977188" cy="565851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AR" altLang="es-AR" b="1" dirty="0">
                <a:solidFill>
                  <a:schemeClr val="bg1"/>
                </a:solidFill>
              </a:rPr>
              <a:t>SATISFACCION Y NPS POR EDAD</a:t>
            </a:r>
            <a:endParaRPr lang="es-ES" altLang="es-AR" sz="1400" b="1" dirty="0">
              <a:solidFill>
                <a:schemeClr val="bg1"/>
              </a:solidFill>
            </a:endParaRPr>
          </a:p>
        </p:txBody>
      </p:sp>
      <p:pic>
        <p:nvPicPr>
          <p:cNvPr id="42" name="Picture 53" descr="aacs-290x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57798"/>
            <a:ext cx="1065212" cy="6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928664" y="6321886"/>
            <a:ext cx="9525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PROMEDIO</a:t>
            </a:r>
          </a:p>
        </p:txBody>
      </p:sp>
      <p:sp>
        <p:nvSpPr>
          <p:cNvPr id="24" name="Rectángulo 23"/>
          <p:cNvSpPr/>
          <p:nvPr/>
        </p:nvSpPr>
        <p:spPr bwMode="auto">
          <a:xfrm>
            <a:off x="3799630" y="6391937"/>
            <a:ext cx="205317" cy="179809"/>
          </a:xfrm>
          <a:prstGeom prst="rect">
            <a:avLst/>
          </a:prstGeom>
          <a:solidFill>
            <a:srgbClr val="00206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Decisión 26"/>
          <p:cNvSpPr/>
          <p:nvPr/>
        </p:nvSpPr>
        <p:spPr bwMode="auto">
          <a:xfrm>
            <a:off x="2881169" y="6372702"/>
            <a:ext cx="216024" cy="193722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3286454" y="6321886"/>
            <a:ext cx="71849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NPS</a:t>
            </a:r>
          </a:p>
        </p:txBody>
      </p:sp>
    </p:spTree>
    <p:extLst>
      <p:ext uri="{BB962C8B-B14F-4D97-AF65-F5344CB8AC3E}">
        <p14:creationId xmlns:p14="http://schemas.microsoft.com/office/powerpoint/2010/main" val="1668009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0" y="320675"/>
            <a:ext cx="9906000" cy="62766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714628"/>
            <a:ext cx="7977188" cy="68094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s-AR" altLang="es-AR" b="1" dirty="0">
                <a:solidFill>
                  <a:schemeClr val="bg1"/>
                </a:solidFill>
              </a:rPr>
              <a:t>EVOLUCION DE LA SATISFACCION GLOBAL Y EL NPS</a:t>
            </a:r>
          </a:p>
          <a:p>
            <a:pPr algn="l">
              <a:lnSpc>
                <a:spcPct val="110000"/>
              </a:lnSpc>
            </a:pPr>
            <a:r>
              <a:rPr lang="es-AR" altLang="es-AR" sz="1200" b="1" dirty="0">
                <a:solidFill>
                  <a:schemeClr val="bg1"/>
                </a:solidFill>
              </a:rPr>
              <a:t>SERIE 2013 - 2017</a:t>
            </a:r>
            <a:endParaRPr lang="es-ES" altLang="es-AR" sz="1200" b="1" dirty="0">
              <a:solidFill>
                <a:schemeClr val="bg1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3206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7113200" y="1398759"/>
            <a:ext cx="2792800" cy="246006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endParaRPr lang="es-ES" altLang="es-AR" sz="1300" b="1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s-ES" altLang="es-AR" sz="1800" b="1" dirty="0">
                <a:solidFill>
                  <a:schemeClr val="bg1"/>
                </a:solidFill>
              </a:rPr>
              <a:t>SATISFACCION LIGERAMENTE OSCILANTE</a:t>
            </a:r>
            <a:endParaRPr lang="es-ES" altLang="es-AR" sz="1200" b="1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s-ES" altLang="es-AR" sz="1200" b="1" dirty="0">
                <a:solidFill>
                  <a:schemeClr val="bg1"/>
                </a:solidFill>
              </a:rPr>
              <a:t>CONSTANTE DURANTE </a:t>
            </a:r>
          </a:p>
          <a:p>
            <a:pPr algn="r">
              <a:lnSpc>
                <a:spcPct val="110000"/>
              </a:lnSpc>
            </a:pPr>
            <a:r>
              <a:rPr lang="es-ES" altLang="es-AR" sz="1200" b="1" dirty="0">
                <a:solidFill>
                  <a:schemeClr val="bg1"/>
                </a:solidFill>
              </a:rPr>
              <a:t>LOS ÚLTIMOS 3 AÑOS</a:t>
            </a:r>
          </a:p>
          <a:p>
            <a:pPr algn="r">
              <a:lnSpc>
                <a:spcPct val="11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7113240" y="3858824"/>
            <a:ext cx="2794348" cy="241657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s-ES" altLang="es-AR" sz="1800" b="1" dirty="0">
                <a:solidFill>
                  <a:schemeClr val="bg1"/>
                </a:solidFill>
              </a:rPr>
              <a:t>ALTO INDICE DE RECOMENDACION</a:t>
            </a:r>
          </a:p>
          <a:p>
            <a:pPr algn="r"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ASCENDENTE LOS </a:t>
            </a:r>
          </a:p>
          <a:p>
            <a:pPr algn="r"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ULTIMOS 2 AÑOS</a:t>
            </a:r>
            <a:endParaRPr lang="es-ES" altLang="es-AR" sz="1000" b="1" dirty="0">
              <a:solidFill>
                <a:schemeClr val="bg1"/>
              </a:solidFill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7994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6261100"/>
            <a:ext cx="8913813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928664" y="6321886"/>
            <a:ext cx="9525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PROMEDIO</a:t>
            </a:r>
          </a:p>
        </p:txBody>
      </p:sp>
      <p:sp>
        <p:nvSpPr>
          <p:cNvPr id="20" name="Rectángulo 19"/>
          <p:cNvSpPr/>
          <p:nvPr/>
        </p:nvSpPr>
        <p:spPr bwMode="auto">
          <a:xfrm>
            <a:off x="3799630" y="6391937"/>
            <a:ext cx="205317" cy="179809"/>
          </a:xfrm>
          <a:prstGeom prst="rect">
            <a:avLst/>
          </a:prstGeom>
          <a:solidFill>
            <a:srgbClr val="00206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Decisión 20"/>
          <p:cNvSpPr/>
          <p:nvPr/>
        </p:nvSpPr>
        <p:spPr bwMode="auto">
          <a:xfrm>
            <a:off x="2881169" y="6372702"/>
            <a:ext cx="216024" cy="193722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286454" y="6321886"/>
            <a:ext cx="71849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NPS</a:t>
            </a:r>
          </a:p>
        </p:txBody>
      </p:sp>
      <p:pic>
        <p:nvPicPr>
          <p:cNvPr id="26" name="Picture 53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57798"/>
            <a:ext cx="1065212" cy="6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pic>
        <p:nvPicPr>
          <p:cNvPr id="29" name="Picture 7" descr="fotosdegente4"/>
          <p:cNvPicPr>
            <a:picLocks noChangeAspect="1" noChangeArrowheads="1"/>
          </p:cNvPicPr>
          <p:nvPr/>
        </p:nvPicPr>
        <p:blipFill>
          <a:blip r:embed="rId6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723242"/>
              </p:ext>
            </p:extLst>
          </p:nvPr>
        </p:nvGraphicFramePr>
        <p:xfrm>
          <a:off x="-189759" y="1467311"/>
          <a:ext cx="7451201" cy="512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5106705" y="6347132"/>
            <a:ext cx="2644775" cy="26035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r"/>
            <a:r>
              <a:rPr lang="es-AR" altLang="es-AR" sz="1050" b="1" dirty="0">
                <a:solidFill>
                  <a:schemeClr val="bg1"/>
                </a:solidFill>
              </a:rPr>
              <a:t>Total de los asegurados consultados</a:t>
            </a:r>
            <a:endParaRPr lang="es-ES" altLang="es-AR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34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Graphic spid="3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ES" sz="1400" b="1">
              <a:latin typeface="Times New Roman" panose="02020603050405020304" pitchFamily="18" charset="0"/>
            </a:endParaRPr>
          </a:p>
        </p:txBody>
      </p:sp>
      <p:sp>
        <p:nvSpPr>
          <p:cNvPr id="689180" name="Rectangle 28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chemeClr val="accent4">
              <a:lumMod val="85000"/>
              <a:lumOff val="1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eaLnBrk="0" hangingPunct="0"/>
            <a:r>
              <a:rPr lang="es-ES" altLang="es-ES" sz="2400" b="1" dirty="0">
                <a:solidFill>
                  <a:schemeClr val="bg1"/>
                </a:solidFill>
              </a:rPr>
              <a:t>                                      </a:t>
            </a:r>
          </a:p>
        </p:txBody>
      </p:sp>
      <p:pic>
        <p:nvPicPr>
          <p:cNvPr id="6891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2851752" y="1380220"/>
            <a:ext cx="7058025" cy="48244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3285139" y="3477307"/>
            <a:ext cx="6513513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s-ES_tradnl" altLang="es-AR" sz="1200" b="1" u="sng" dirty="0">
                <a:solidFill>
                  <a:schemeClr val="bg1"/>
                </a:solidFill>
              </a:rPr>
              <a:t>TIPO DE MUESTRA</a:t>
            </a:r>
            <a:endParaRPr lang="es-ES_tradnl" altLang="es-AR" sz="12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Censo </a:t>
            </a:r>
            <a:r>
              <a:rPr lang="es-ES" altLang="es-AR" sz="1200" b="1" dirty="0" err="1">
                <a:solidFill>
                  <a:schemeClr val="bg1"/>
                </a:solidFill>
              </a:rPr>
              <a:t>On</a:t>
            </a:r>
            <a:r>
              <a:rPr lang="es-ES" altLang="es-AR" sz="1200" b="1" dirty="0">
                <a:solidFill>
                  <a:schemeClr val="bg1"/>
                </a:solidFill>
              </a:rPr>
              <a:t> line, sobre el padrón de clientes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suministrado por las aseguradoras participantes</a:t>
            </a:r>
            <a:endParaRPr lang="es-ES" altLang="es-A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4148739" y="4188507"/>
            <a:ext cx="5676900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s-ES_tradnl" altLang="es-AR" sz="1200" b="1" u="sng" dirty="0">
                <a:solidFill>
                  <a:schemeClr val="bg1"/>
                </a:solidFill>
              </a:rPr>
              <a:t>TAMAÑO DE LA MUESTRA</a:t>
            </a:r>
            <a:endParaRPr lang="es-ES_tradnl" altLang="es-AR" sz="1200" b="1" dirty="0">
              <a:solidFill>
                <a:schemeClr val="bg1"/>
              </a:solidFill>
            </a:endParaRPr>
          </a:p>
          <a:p>
            <a:pPr algn="r"/>
            <a:r>
              <a:rPr lang="es-AR" altLang="es-AR" sz="1200" b="1" dirty="0">
                <a:solidFill>
                  <a:schemeClr val="bg1"/>
                </a:solidFill>
                <a:cs typeface="Arial" panose="020B0604020202020204" pitchFamily="34" charset="0"/>
              </a:rPr>
              <a:t>31.705</a:t>
            </a:r>
            <a:r>
              <a:rPr lang="es-ES" altLang="es-AR" sz="1200" b="1" dirty="0">
                <a:solidFill>
                  <a:schemeClr val="bg1"/>
                </a:solidFill>
                <a:cs typeface="Arial" panose="020B0604020202020204" pitchFamily="34" charset="0"/>
              </a:rPr>
              <a:t> entrevistas efectivas, 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  <a:cs typeface="Arial" panose="020B0604020202020204" pitchFamily="34" charset="0"/>
              </a:rPr>
              <a:t>ponderadas por compañía y tipo de riesgo</a:t>
            </a: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2905727" y="5485495"/>
            <a:ext cx="6911975" cy="590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ctr">
              <a:lnSpc>
                <a:spcPct val="90000"/>
              </a:lnSpc>
            </a:pPr>
            <a:r>
              <a:rPr lang="es-ES_tradnl" altLang="es-AR" sz="1200" b="1" u="sng" dirty="0">
                <a:solidFill>
                  <a:schemeClr val="bg1"/>
                </a:solidFill>
              </a:rPr>
              <a:t>INSTRUMENTO DE RECOLECCION</a:t>
            </a:r>
            <a:endParaRPr lang="es-ES" altLang="es-AR" sz="1200" b="1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 fontAlgn="b">
              <a:lnSpc>
                <a:spcPct val="90000"/>
              </a:lnSpc>
            </a:pPr>
            <a:r>
              <a:rPr lang="es-ES" altLang="es-AR" sz="1200" b="1" dirty="0">
                <a:solidFill>
                  <a:schemeClr val="bg1"/>
                </a:solidFill>
                <a:cs typeface="Arial" panose="020B0604020202020204" pitchFamily="34" charset="0"/>
              </a:rPr>
              <a:t>Cuestionario </a:t>
            </a:r>
            <a:r>
              <a:rPr lang="es-ES" altLang="es-AR" sz="1200" b="1" dirty="0" err="1">
                <a:solidFill>
                  <a:schemeClr val="bg1"/>
                </a:solidFill>
                <a:cs typeface="Arial" panose="020B0604020202020204" pitchFamily="34" charset="0"/>
              </a:rPr>
              <a:t>semi</a:t>
            </a:r>
            <a:r>
              <a:rPr lang="es-ES" altLang="es-AR" sz="1200" b="1" dirty="0">
                <a:solidFill>
                  <a:schemeClr val="bg1"/>
                </a:solidFill>
                <a:cs typeface="Arial" panose="020B0604020202020204" pitchFamily="34" charset="0"/>
              </a:rPr>
              <a:t>-estructurado, </a:t>
            </a:r>
          </a:p>
          <a:p>
            <a:pPr algn="r" fontAlgn="b">
              <a:lnSpc>
                <a:spcPct val="90000"/>
              </a:lnSpc>
            </a:pPr>
            <a:r>
              <a:rPr lang="es-ES" altLang="es-AR" sz="1200" b="1" dirty="0">
                <a:solidFill>
                  <a:schemeClr val="bg1"/>
                </a:solidFill>
                <a:cs typeface="Arial" panose="020B0604020202020204" pitchFamily="34" charset="0"/>
              </a:rPr>
              <a:t>con una mayoría de preguntas cerradas</a:t>
            </a:r>
            <a:endParaRPr lang="es-ES" altLang="es-AR" sz="1200" b="1" dirty="0">
              <a:solidFill>
                <a:schemeClr val="bg1"/>
              </a:solidFill>
            </a:endParaRP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3212114" y="2604182"/>
            <a:ext cx="6592888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s-ES_tradnl" altLang="es-AR" sz="1200" b="1" u="sng" dirty="0">
                <a:solidFill>
                  <a:schemeClr val="bg1"/>
                </a:solidFill>
              </a:rPr>
              <a:t>UNIVERSOS ANALIZADOS</a:t>
            </a:r>
            <a:endParaRPr lang="es-ES_tradnl" altLang="es-AR" sz="12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Asegurados con siniestros cerrados en 2016 de las coberturas de</a:t>
            </a:r>
            <a:r>
              <a:rPr lang="es-ES" altLang="es-AR" sz="1200" b="1" i="1" dirty="0">
                <a:solidFill>
                  <a:schemeClr val="bg1"/>
                </a:solidFill>
              </a:rPr>
              <a:t>: </a:t>
            </a:r>
          </a:p>
          <a:p>
            <a:pPr algn="r"/>
            <a:r>
              <a:rPr lang="es-AR" altLang="es-AR" sz="1200" b="1" i="1" dirty="0">
                <a:solidFill>
                  <a:schemeClr val="bg1"/>
                </a:solidFill>
              </a:rPr>
              <a:t>auto reposición, auto destrucción parcial y total, robo auto, </a:t>
            </a:r>
          </a:p>
          <a:p>
            <a:pPr algn="r"/>
            <a:r>
              <a:rPr lang="es-AR" altLang="es-AR" sz="1200" b="1" i="1" dirty="0">
                <a:solidFill>
                  <a:schemeClr val="bg1"/>
                </a:solidFill>
              </a:rPr>
              <a:t>integrales de hogar y comercio, </a:t>
            </a:r>
            <a:r>
              <a:rPr lang="es-AR" altLang="es-AR" sz="1200" b="1" dirty="0">
                <a:solidFill>
                  <a:schemeClr val="bg1"/>
                </a:solidFill>
              </a:rPr>
              <a:t>de todo el país</a:t>
            </a:r>
            <a:endParaRPr lang="es-ES" altLang="es-AR" sz="1200" b="1" dirty="0">
              <a:solidFill>
                <a:schemeClr val="bg1"/>
              </a:solidFill>
            </a:endParaRP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4848827" y="2027920"/>
            <a:ext cx="4948237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"/>
            <a:r>
              <a:rPr lang="es-ES_tradnl" altLang="es-AR" sz="1200" b="1" u="sng" dirty="0">
                <a:solidFill>
                  <a:schemeClr val="bg1"/>
                </a:solidFill>
              </a:rPr>
              <a:t>FECHA DE RELEVAMIENTO</a:t>
            </a:r>
          </a:p>
          <a:p>
            <a:pPr algn="r" fontAlgn="b"/>
            <a:r>
              <a:rPr lang="es-ES_tradnl" altLang="es-AR" sz="1200" b="1" dirty="0">
                <a:solidFill>
                  <a:schemeClr val="bg1"/>
                </a:solidFill>
                <a:cs typeface="Arial" panose="020B0604020202020204" pitchFamily="34" charset="0"/>
              </a:rPr>
              <a:t>Junio y Julio de 2017</a:t>
            </a:r>
            <a:endParaRPr lang="es-ES" altLang="es-A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4844064" y="1524682"/>
            <a:ext cx="4948238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"/>
            <a:r>
              <a:rPr lang="es-ES_tradnl" altLang="es-AR" sz="1200" b="1" u="sng" dirty="0">
                <a:solidFill>
                  <a:schemeClr val="bg1"/>
                </a:solidFill>
              </a:rPr>
              <a:t>DIRECCION DEL ESTUDIO</a:t>
            </a:r>
            <a:endParaRPr lang="es-ES" altLang="es-AR" sz="1200" b="1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 fontAlgn="b"/>
            <a:r>
              <a:rPr lang="es-ES" altLang="es-AR" sz="1200" b="1" dirty="0">
                <a:solidFill>
                  <a:schemeClr val="bg1"/>
                </a:solidFill>
                <a:cs typeface="Arial" panose="020B0604020202020204" pitchFamily="34" charset="0"/>
              </a:rPr>
              <a:t>SEL Consultores</a:t>
            </a:r>
          </a:p>
        </p:txBody>
      </p:sp>
      <p:sp>
        <p:nvSpPr>
          <p:cNvPr id="29" name="Text Box 53"/>
          <p:cNvSpPr txBox="1">
            <a:spLocks noChangeArrowheads="1"/>
          </p:cNvSpPr>
          <p:nvPr/>
        </p:nvSpPr>
        <p:spPr bwMode="auto">
          <a:xfrm>
            <a:off x="4151914" y="4917170"/>
            <a:ext cx="56769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s-ES" altLang="es-AR" sz="1200" b="1" u="sng" dirty="0">
                <a:solidFill>
                  <a:schemeClr val="bg1"/>
                </a:solidFill>
                <a:cs typeface="Arial" panose="020B0604020202020204" pitchFamily="34" charset="0"/>
              </a:rPr>
              <a:t>TASA DE RESPUESTA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  <a:cs typeface="Arial" panose="020B0604020202020204" pitchFamily="34" charset="0"/>
              </a:rPr>
              <a:t>Con una tasa de respuesta </a:t>
            </a:r>
            <a:r>
              <a:rPr lang="es-ES" altLang="es-AR" sz="1200" b="1" dirty="0" err="1">
                <a:solidFill>
                  <a:schemeClr val="bg1"/>
                </a:solidFill>
                <a:cs typeface="Arial" panose="020B0604020202020204" pitchFamily="34" charset="0"/>
              </a:rPr>
              <a:t>on</a:t>
            </a:r>
            <a:r>
              <a:rPr lang="es-ES" altLang="es-AR" sz="1200" b="1" dirty="0">
                <a:solidFill>
                  <a:schemeClr val="bg1"/>
                </a:solidFill>
                <a:cs typeface="Arial" panose="020B0604020202020204" pitchFamily="34" charset="0"/>
              </a:rPr>
              <a:t> line global del 21%</a:t>
            </a:r>
          </a:p>
        </p:txBody>
      </p:sp>
      <p:pic>
        <p:nvPicPr>
          <p:cNvPr id="30" name="Picture 50" descr="fotosdegent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34" name="Picture 53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69501"/>
            <a:ext cx="1068115" cy="588500"/>
          </a:xfrm>
          <a:prstGeom prst="rect">
            <a:avLst/>
          </a:prstGeom>
        </p:spPr>
      </p:pic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620713"/>
            <a:ext cx="7977188" cy="50482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FICHA TECNICA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85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ChangeArrowheads="1"/>
          </p:cNvSpPr>
          <p:nvPr/>
        </p:nvSpPr>
        <p:spPr bwMode="auto">
          <a:xfrm>
            <a:off x="0" y="333375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93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31" y="52231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3605" name="Rectangle 5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93607" name="Picture 7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3643" name="Text Box 43"/>
          <p:cNvSpPr txBox="1">
            <a:spLocks noChangeArrowheads="1"/>
          </p:cNvSpPr>
          <p:nvPr/>
        </p:nvSpPr>
        <p:spPr bwMode="auto">
          <a:xfrm>
            <a:off x="1836738" y="6337300"/>
            <a:ext cx="26447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sz="1100" b="1">
                <a:solidFill>
                  <a:schemeClr val="bg1"/>
                </a:solidFill>
              </a:rPr>
              <a:t>Total de los asegurados consultados</a:t>
            </a:r>
            <a:endParaRPr lang="es-ES" altLang="es-AR" sz="1100" b="1">
              <a:solidFill>
                <a:schemeClr val="bg1"/>
              </a:solidFill>
            </a:endParaRPr>
          </a:p>
        </p:txBody>
      </p:sp>
      <p:sp>
        <p:nvSpPr>
          <p:cNvPr id="793644" name="Rectangle 3"/>
          <p:cNvSpPr>
            <a:spLocks noChangeArrowheads="1"/>
          </p:cNvSpPr>
          <p:nvPr/>
        </p:nvSpPr>
        <p:spPr bwMode="auto">
          <a:xfrm>
            <a:off x="0" y="3206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20" name="Picture 53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700457"/>
            <a:ext cx="7977188" cy="71083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ES" b="1" dirty="0">
                <a:solidFill>
                  <a:schemeClr val="bg1"/>
                </a:solidFill>
              </a:rPr>
              <a:t>PROPENSION A LA CONTINUIDAD</a:t>
            </a:r>
          </a:p>
          <a:p>
            <a:pPr>
              <a:lnSpc>
                <a:spcPct val="110000"/>
              </a:lnSpc>
            </a:pPr>
            <a:r>
              <a:rPr lang="es-ES" altLang="es-ES" sz="1200" b="1" i="1" dirty="0">
                <a:solidFill>
                  <a:schemeClr val="bg1"/>
                </a:solidFill>
              </a:rPr>
              <a:t>¿Cuán probable es que continúe eligiéndonos como su compañía de seguros?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2720331" y="1410341"/>
            <a:ext cx="7183624" cy="89282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DESTACADA Y SOSTENIDA PROPENSION A LA CONTINUIDAD</a:t>
            </a:r>
          </a:p>
          <a:p>
            <a:pPr algn="r">
              <a:lnSpc>
                <a:spcPct val="110000"/>
              </a:lnSpc>
            </a:pPr>
            <a:r>
              <a:rPr lang="es-ES" altLang="es-AR" sz="1200" b="1" dirty="0">
                <a:solidFill>
                  <a:schemeClr val="bg1"/>
                </a:solidFill>
              </a:rPr>
              <a:t>2 DE CADA 3 ASEGURADOS SEGUIRAN ELIGIENDO A SU ACTUAL COMPAÑIA</a:t>
            </a: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2720330" y="2303163"/>
            <a:ext cx="2289375" cy="166553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r>
              <a:rPr lang="es-ES" altLang="es-ES" sz="1400" b="1" dirty="0">
                <a:solidFill>
                  <a:schemeClr val="bg1"/>
                </a:solidFill>
              </a:rPr>
              <a:t>LA ALTA</a:t>
            </a:r>
          </a:p>
          <a:p>
            <a:r>
              <a:rPr lang="es-ES" altLang="es-ES" sz="1400" b="1" dirty="0">
                <a:solidFill>
                  <a:schemeClr val="bg1"/>
                </a:solidFill>
              </a:rPr>
              <a:t>PROBABILIDAD</a:t>
            </a:r>
          </a:p>
          <a:p>
            <a:r>
              <a:rPr lang="es-ES" altLang="es-ES" sz="1400" b="1" dirty="0">
                <a:solidFill>
                  <a:schemeClr val="bg1"/>
                </a:solidFill>
              </a:rPr>
              <a:t>SE POTENCIA EN :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5020816" y="2303712"/>
            <a:ext cx="4883138" cy="397373"/>
          </a:xfrm>
          <a:prstGeom prst="leftArrowCallout">
            <a:avLst>
              <a:gd name="adj1" fmla="val 100000"/>
              <a:gd name="adj2" fmla="val 50000"/>
              <a:gd name="adj3" fmla="val 116086"/>
              <a:gd name="adj4" fmla="val 64977"/>
            </a:avLst>
          </a:prstGeom>
          <a:solidFill>
            <a:srgbClr val="004182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ES" sz="1200" b="1" dirty="0">
                <a:solidFill>
                  <a:schemeClr val="bg1"/>
                </a:solidFill>
              </a:rPr>
              <a:t>Adultos mayores de 50 y más años (73%)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5020816" y="2724545"/>
            <a:ext cx="4883138" cy="397373"/>
          </a:xfrm>
          <a:prstGeom prst="leftArrowCallout">
            <a:avLst>
              <a:gd name="adj1" fmla="val 100000"/>
              <a:gd name="adj2" fmla="val 50000"/>
              <a:gd name="adj3" fmla="val 116086"/>
              <a:gd name="adj4" fmla="val 64977"/>
            </a:avLst>
          </a:prstGeom>
          <a:solidFill>
            <a:srgbClr val="004182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ES" sz="1200" b="1" dirty="0">
                <a:solidFill>
                  <a:schemeClr val="bg1"/>
                </a:solidFill>
              </a:rPr>
              <a:t>Asegurados del interior del país (70%)</a:t>
            </a: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5025008" y="3150493"/>
            <a:ext cx="4883138" cy="397373"/>
          </a:xfrm>
          <a:prstGeom prst="leftArrowCallout">
            <a:avLst>
              <a:gd name="adj1" fmla="val 100000"/>
              <a:gd name="adj2" fmla="val 50000"/>
              <a:gd name="adj3" fmla="val 116086"/>
              <a:gd name="adj4" fmla="val 64977"/>
            </a:avLst>
          </a:prstGeom>
          <a:solidFill>
            <a:srgbClr val="004182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ES" sz="1200" b="1" dirty="0">
                <a:solidFill>
                  <a:schemeClr val="bg1"/>
                </a:solidFill>
              </a:rPr>
              <a:t>Cobertura de integrales (69%)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5025008" y="3580291"/>
            <a:ext cx="4883138" cy="397373"/>
          </a:xfrm>
          <a:prstGeom prst="leftArrowCallout">
            <a:avLst>
              <a:gd name="adj1" fmla="val 100000"/>
              <a:gd name="adj2" fmla="val 50000"/>
              <a:gd name="adj3" fmla="val 116086"/>
              <a:gd name="adj4" fmla="val 64977"/>
            </a:avLst>
          </a:prstGeom>
          <a:solidFill>
            <a:srgbClr val="004182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ES" sz="1200" b="1" dirty="0">
                <a:solidFill>
                  <a:schemeClr val="bg1"/>
                </a:solidFill>
              </a:rPr>
              <a:t>Mujeres (69%)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33606" y="1608238"/>
            <a:ext cx="9038788" cy="4610000"/>
            <a:chOff x="433606" y="1608238"/>
            <a:chExt cx="9038788" cy="4610000"/>
          </a:xfrm>
        </p:grpSpPr>
        <p:graphicFrame>
          <p:nvGraphicFramePr>
            <p:cNvPr id="2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8548908"/>
                </p:ext>
              </p:extLst>
            </p:nvPr>
          </p:nvGraphicFramePr>
          <p:xfrm>
            <a:off x="433606" y="1608238"/>
            <a:ext cx="9038788" cy="461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1137514" y="2172358"/>
              <a:ext cx="903940" cy="26161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es-AR" altLang="es-AR" sz="1050" b="1" dirty="0">
                  <a:solidFill>
                    <a:schemeClr val="bg1"/>
                  </a:solidFill>
                </a:rPr>
                <a:t>2016: 64%</a:t>
              </a:r>
              <a:endParaRPr lang="es-ES" altLang="es-AR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718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61312" y="6257797"/>
            <a:ext cx="1079203" cy="606434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INDICADORES</a:t>
            </a:r>
          </a:p>
          <a:p>
            <a:pPr algn="r"/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GLOBALES</a:t>
            </a:r>
          </a:p>
          <a:p>
            <a:pPr algn="r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DE SATISFACCION</a:t>
            </a:r>
          </a:p>
        </p:txBody>
      </p:sp>
      <p:pic>
        <p:nvPicPr>
          <p:cNvPr id="14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962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65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5989" name="Rectangle 4"/>
          <p:cNvSpPr>
            <a:spLocks noChangeArrowheads="1"/>
          </p:cNvSpPr>
          <p:nvPr/>
        </p:nvSpPr>
        <p:spPr bwMode="auto">
          <a:xfrm>
            <a:off x="0" y="647700"/>
            <a:ext cx="7977188" cy="49389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SATISFACCION Y NPS DE INDICADORES GLOBALES</a:t>
            </a:r>
          </a:p>
        </p:txBody>
      </p:sp>
      <p:sp>
        <p:nvSpPr>
          <p:cNvPr id="765994" name="Text Box 30"/>
          <p:cNvSpPr txBox="1">
            <a:spLocks noChangeArrowheads="1"/>
          </p:cNvSpPr>
          <p:nvPr/>
        </p:nvSpPr>
        <p:spPr bwMode="auto">
          <a:xfrm>
            <a:off x="2025650" y="6415513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766054" name="Text Box 30"/>
          <p:cNvSpPr txBox="1">
            <a:spLocks noChangeArrowheads="1"/>
          </p:cNvSpPr>
          <p:nvPr/>
        </p:nvSpPr>
        <p:spPr bwMode="auto">
          <a:xfrm>
            <a:off x="1822450" y="6354555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766101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05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766143" name="Rectangle 191"/>
          <p:cNvSpPr>
            <a:spLocks noChangeArrowheads="1"/>
          </p:cNvSpPr>
          <p:nvPr/>
        </p:nvSpPr>
        <p:spPr bwMode="auto">
          <a:xfrm>
            <a:off x="0" y="6398840"/>
            <a:ext cx="8840788" cy="270247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66145" name="Picture 193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96407"/>
              </p:ext>
            </p:extLst>
          </p:nvPr>
        </p:nvGraphicFramePr>
        <p:xfrm>
          <a:off x="16171" y="1321086"/>
          <a:ext cx="9700316" cy="496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Conector recto 27"/>
          <p:cNvCxnSpPr/>
          <p:nvPr/>
        </p:nvCxnSpPr>
        <p:spPr bwMode="auto">
          <a:xfrm>
            <a:off x="560512" y="3160018"/>
            <a:ext cx="8928992" cy="0"/>
          </a:xfrm>
          <a:prstGeom prst="line">
            <a:avLst/>
          </a:prstGeom>
          <a:solidFill>
            <a:srgbClr val="FF6600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ector recto 28"/>
          <p:cNvCxnSpPr/>
          <p:nvPr/>
        </p:nvCxnSpPr>
        <p:spPr bwMode="auto">
          <a:xfrm>
            <a:off x="560512" y="2544228"/>
            <a:ext cx="8928992" cy="0"/>
          </a:xfrm>
          <a:prstGeom prst="line">
            <a:avLst/>
          </a:prstGeom>
          <a:solidFill>
            <a:srgbClr val="FF66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upo 32"/>
          <p:cNvGrpSpPr/>
          <p:nvPr/>
        </p:nvGrpSpPr>
        <p:grpSpPr>
          <a:xfrm>
            <a:off x="1688259" y="1141600"/>
            <a:ext cx="3888432" cy="5208030"/>
            <a:chOff x="1496618" y="1178719"/>
            <a:chExt cx="4032447" cy="4907886"/>
          </a:xfrm>
        </p:grpSpPr>
        <p:sp>
          <p:nvSpPr>
            <p:cNvPr id="34" name="Flecha derecha 33"/>
            <p:cNvSpPr/>
            <p:nvPr/>
          </p:nvSpPr>
          <p:spPr bwMode="auto">
            <a:xfrm rot="16200000">
              <a:off x="1058900" y="1616437"/>
              <a:ext cx="4907883" cy="4032447"/>
            </a:xfrm>
            <a:prstGeom prst="rightArrow">
              <a:avLst>
                <a:gd name="adj1" fmla="val 100000"/>
                <a:gd name="adj2" fmla="val 10366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497236" y="5809606"/>
              <a:ext cx="4031828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+ POR ENCIMA 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928664" y="6416928"/>
            <a:ext cx="9525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PROMEDIO</a:t>
            </a:r>
          </a:p>
        </p:txBody>
      </p:sp>
      <p:sp>
        <p:nvSpPr>
          <p:cNvPr id="40" name="Rectángulo 39"/>
          <p:cNvSpPr/>
          <p:nvPr/>
        </p:nvSpPr>
        <p:spPr bwMode="auto">
          <a:xfrm>
            <a:off x="3878510" y="6441469"/>
            <a:ext cx="205317" cy="179809"/>
          </a:xfrm>
          <a:prstGeom prst="rect">
            <a:avLst/>
          </a:prstGeom>
          <a:solidFill>
            <a:srgbClr val="00206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Decisión 40"/>
          <p:cNvSpPr/>
          <p:nvPr/>
        </p:nvSpPr>
        <p:spPr bwMode="auto">
          <a:xfrm>
            <a:off x="2874293" y="6450994"/>
            <a:ext cx="216024" cy="193722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374454" y="6416108"/>
            <a:ext cx="203307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NPS</a:t>
            </a:r>
          </a:p>
          <a:p>
            <a:r>
              <a:rPr lang="es-ES" altLang="es-AR" sz="800" b="1" dirty="0">
                <a:solidFill>
                  <a:schemeClr val="bg1"/>
                </a:solidFill>
              </a:rPr>
              <a:t>Ejercicio a partir de la </a:t>
            </a:r>
          </a:p>
          <a:p>
            <a:r>
              <a:rPr lang="es-ES" altLang="es-AR" sz="800" b="1" dirty="0">
                <a:solidFill>
                  <a:schemeClr val="bg1"/>
                </a:solidFill>
              </a:rPr>
              <a:t>estructura de cálculo del NPS</a:t>
            </a:r>
          </a:p>
        </p:txBody>
      </p:sp>
      <p:pic>
        <p:nvPicPr>
          <p:cNvPr id="43" name="Picture 53" descr="aacs-290x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57798"/>
            <a:ext cx="1065212" cy="6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45" name="Grupo 44"/>
          <p:cNvGrpSpPr/>
          <p:nvPr/>
        </p:nvGrpSpPr>
        <p:grpSpPr>
          <a:xfrm>
            <a:off x="8184394" y="1561251"/>
            <a:ext cx="1273369" cy="4747473"/>
            <a:chOff x="6592931" y="1298227"/>
            <a:chExt cx="2974630" cy="5036100"/>
          </a:xfrm>
        </p:grpSpPr>
        <p:sp>
          <p:nvSpPr>
            <p:cNvPr id="46" name="Flecha derecha 45"/>
            <p:cNvSpPr/>
            <p:nvPr/>
          </p:nvSpPr>
          <p:spPr bwMode="auto">
            <a:xfrm rot="5400000">
              <a:off x="5556621" y="2334537"/>
              <a:ext cx="5036100" cy="2963479"/>
            </a:xfrm>
            <a:prstGeom prst="rightArrow">
              <a:avLst>
                <a:gd name="adj1" fmla="val 100000"/>
                <a:gd name="adj2" fmla="val 16803"/>
              </a:avLst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6592931" y="1307138"/>
              <a:ext cx="2974630" cy="68562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+ POR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 DEBAJO 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468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6852" name="Rectangle 4"/>
          <p:cNvSpPr>
            <a:spLocks noChangeArrowheads="1"/>
          </p:cNvSpPr>
          <p:nvPr/>
        </p:nvSpPr>
        <p:spPr bwMode="auto">
          <a:xfrm>
            <a:off x="0" y="651129"/>
            <a:ext cx="7977188" cy="63315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EVOLUCION DE INDICADORES GLOBALES DE SATISFACCION</a:t>
            </a:r>
          </a:p>
        </p:txBody>
      </p:sp>
      <p:sp>
        <p:nvSpPr>
          <p:cNvPr id="846853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46854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46856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46865" name="Rectangle 1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46866" name="Picture 18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6867" name="Picture 19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6926" name="Rectangle 64"/>
          <p:cNvSpPr>
            <a:spLocks noChangeArrowheads="1"/>
          </p:cNvSpPr>
          <p:nvPr/>
        </p:nvSpPr>
        <p:spPr bwMode="auto">
          <a:xfrm>
            <a:off x="5412237" y="6359525"/>
            <a:ext cx="285750" cy="215900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46927" name="Rectangle 65"/>
          <p:cNvSpPr>
            <a:spLocks noChangeArrowheads="1"/>
          </p:cNvSpPr>
          <p:nvPr/>
        </p:nvSpPr>
        <p:spPr bwMode="auto">
          <a:xfrm>
            <a:off x="6748912" y="6342063"/>
            <a:ext cx="285750" cy="2159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rgbClr val="003300"/>
              </a:solidFill>
              <a:cs typeface="Arial" panose="020B0604020202020204" pitchFamily="34" charset="0"/>
            </a:endParaRPr>
          </a:p>
        </p:txBody>
      </p:sp>
      <p:sp>
        <p:nvSpPr>
          <p:cNvPr id="846928" name="Text Box 68"/>
          <p:cNvSpPr txBox="1">
            <a:spLocks noChangeArrowheads="1"/>
          </p:cNvSpPr>
          <p:nvPr/>
        </p:nvSpPr>
        <p:spPr bwMode="auto">
          <a:xfrm>
            <a:off x="5737081" y="6307138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 dirty="0">
                <a:solidFill>
                  <a:schemeClr val="bg1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846929" name="Text Box 69"/>
          <p:cNvSpPr txBox="1">
            <a:spLocks noChangeArrowheads="1"/>
          </p:cNvSpPr>
          <p:nvPr/>
        </p:nvSpPr>
        <p:spPr bwMode="auto">
          <a:xfrm>
            <a:off x="7107093" y="6308725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 dirty="0">
                <a:solidFill>
                  <a:schemeClr val="bg1"/>
                </a:solidFill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846932" name="Text Box 30"/>
          <p:cNvSpPr txBox="1">
            <a:spLocks noChangeArrowheads="1"/>
          </p:cNvSpPr>
          <p:nvPr/>
        </p:nvSpPr>
        <p:spPr bwMode="auto">
          <a:xfrm>
            <a:off x="1880454" y="6269250"/>
            <a:ext cx="2552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00" b="1" dirty="0">
                <a:solidFill>
                  <a:schemeClr val="bg1"/>
                </a:solidFill>
              </a:rPr>
              <a:t>Promedios sobre respuestas efectivas </a:t>
            </a:r>
          </a:p>
          <a:p>
            <a:r>
              <a:rPr lang="es-AR" altLang="es-AR" sz="1000" b="1" dirty="0">
                <a:solidFill>
                  <a:schemeClr val="bg1"/>
                </a:solidFill>
              </a:rPr>
              <a:t>del total del los asegurados</a:t>
            </a:r>
            <a:endParaRPr lang="es-ES" altLang="es-AR" sz="1000" b="1" u="sng" dirty="0">
              <a:solidFill>
                <a:schemeClr val="bg1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41300" y="1516317"/>
            <a:ext cx="9398000" cy="4650380"/>
            <a:chOff x="241300" y="1516317"/>
            <a:chExt cx="9398000" cy="4650380"/>
          </a:xfrm>
        </p:grpSpPr>
        <p:grpSp>
          <p:nvGrpSpPr>
            <p:cNvPr id="3" name="Grupo 2"/>
            <p:cNvGrpSpPr/>
            <p:nvPr/>
          </p:nvGrpSpPr>
          <p:grpSpPr>
            <a:xfrm>
              <a:off x="241300" y="1516317"/>
              <a:ext cx="9398000" cy="4650380"/>
              <a:chOff x="241300" y="1247775"/>
              <a:chExt cx="9398000" cy="4913317"/>
            </a:xfrm>
          </p:grpSpPr>
          <p:grpSp>
            <p:nvGrpSpPr>
              <p:cNvPr id="846933" name="Group 85"/>
              <p:cNvGrpSpPr>
                <a:grpSpLocks/>
              </p:cNvGrpSpPr>
              <p:nvPr/>
            </p:nvGrpSpPr>
            <p:grpSpPr bwMode="auto">
              <a:xfrm>
                <a:off x="241300" y="1247775"/>
                <a:ext cx="9398000" cy="4913317"/>
                <a:chOff x="152" y="786"/>
                <a:chExt cx="5920" cy="3095"/>
              </a:xfrm>
            </p:grpSpPr>
            <p:graphicFrame>
              <p:nvGraphicFramePr>
                <p:cNvPr id="2" name="Object 1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72887447"/>
                    </p:ext>
                  </p:extLst>
                </p:nvPr>
              </p:nvGraphicFramePr>
              <p:xfrm>
                <a:off x="152" y="786"/>
                <a:ext cx="5920" cy="236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84691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115" y="3000"/>
                  <a:ext cx="1028" cy="8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altLang="es-AR" sz="1000" b="1" dirty="0"/>
                    <a:t>CORDIALIDAD Y PROFESIONALISMO DE NUESTROS ASESORES TELEFONICOS </a:t>
                  </a:r>
                </a:p>
                <a:p>
                  <a:pPr algn="ctr"/>
                  <a:r>
                    <a:rPr lang="es-ES" altLang="es-AR" sz="1000" b="1" dirty="0"/>
                    <a:t>para responder consultas o gestionar denuncias</a:t>
                  </a:r>
                </a:p>
              </p:txBody>
            </p:sp>
            <p:sp>
              <p:nvSpPr>
                <p:cNvPr id="84692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29" y="2996"/>
                  <a:ext cx="747" cy="5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/>
                  <a:r>
                    <a:rPr lang="es-ES" altLang="es-AR" sz="1000" b="1" dirty="0"/>
                    <a:t>RAPIDEZ DE RESPUESTA </a:t>
                  </a:r>
                </a:p>
                <a:p>
                  <a:pPr algn="ctr" fontAlgn="b"/>
                  <a:r>
                    <a:rPr lang="es-ES" altLang="es-AR" sz="1000" b="1" dirty="0"/>
                    <a:t>en la tramitación de la póliza</a:t>
                  </a:r>
                </a:p>
              </p:txBody>
            </p:sp>
            <p:sp>
              <p:nvSpPr>
                <p:cNvPr id="846924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069" y="2997"/>
                  <a:ext cx="1134" cy="6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altLang="es-AR" sz="1000" b="1" dirty="0"/>
                    <a:t>AGILIDAD EN LA ATENCION DE NUESTROS ASESORES TELEFONICOS</a:t>
                  </a:r>
                </a:p>
                <a:p>
                  <a:pPr algn="ctr"/>
                  <a:r>
                    <a:rPr lang="es-ES" altLang="es-AR" sz="1000" b="1" dirty="0"/>
                    <a:t>para responder consultas o gestionar denuncias</a:t>
                  </a:r>
                </a:p>
              </p:txBody>
            </p:sp>
            <p:sp>
              <p:nvSpPr>
                <p:cNvPr id="84692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5188" y="3002"/>
                  <a:ext cx="771" cy="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altLang="es-AR" sz="1000" b="1" dirty="0"/>
                    <a:t>RELACION PRECIO - SERVICIO</a:t>
                  </a:r>
                </a:p>
              </p:txBody>
            </p:sp>
          </p:grpSp>
          <p:sp>
            <p:nvSpPr>
              <p:cNvPr id="27" name="Text Box 63"/>
              <p:cNvSpPr txBox="1">
                <a:spLocks noChangeArrowheads="1"/>
              </p:cNvSpPr>
              <p:nvPr/>
            </p:nvSpPr>
            <p:spPr bwMode="auto">
              <a:xfrm>
                <a:off x="1783482" y="4762079"/>
                <a:ext cx="1657350" cy="910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" altLang="es-AR" sz="1000" b="1" dirty="0"/>
                  <a:t>CLARIDAD EN LA EXPLICACIÓN DE NUESTROS ASESORES </a:t>
                </a:r>
              </a:p>
              <a:p>
                <a:pPr algn="ctr"/>
                <a:r>
                  <a:rPr lang="es-ES" altLang="es-AR" sz="1000" b="1" dirty="0"/>
                  <a:t>sobre los riesgos cubiertos</a:t>
                </a:r>
              </a:p>
            </p:txBody>
          </p:sp>
        </p:grpSp>
        <p:sp>
          <p:nvSpPr>
            <p:cNvPr id="28" name="Text Box 74"/>
            <p:cNvSpPr txBox="1">
              <a:spLocks noChangeArrowheads="1"/>
            </p:cNvSpPr>
            <p:nvPr/>
          </p:nvSpPr>
          <p:spPr bwMode="auto">
            <a:xfrm>
              <a:off x="6627977" y="4843358"/>
              <a:ext cx="136842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altLang="es-AR" sz="1000" b="1" dirty="0"/>
                <a:t>FACILIDAD DE COMPRENSION DE LA POLIZA</a:t>
              </a:r>
            </a:p>
            <a:p>
              <a:pPr algn="ctr"/>
              <a:r>
                <a:rPr lang="es-ES" altLang="es-AR" sz="1000" b="1" dirty="0"/>
                <a:t>sobre los riesgos cubiertos</a:t>
              </a:r>
            </a:p>
          </p:txBody>
        </p:sp>
      </p:grpSp>
      <p:sp>
        <p:nvSpPr>
          <p:cNvPr id="29" name="Text Box 82"/>
          <p:cNvSpPr txBox="1">
            <a:spLocks noChangeArrowheads="1"/>
          </p:cNvSpPr>
          <p:nvPr/>
        </p:nvSpPr>
        <p:spPr bwMode="auto">
          <a:xfrm>
            <a:off x="-1588" y="1268760"/>
            <a:ext cx="9907587" cy="104022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EN GENERAL SE SOSTIENEN </a:t>
            </a:r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LOS NIVELES DE SATISFACCION DE INDICADORES GLOBALES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Las variaciones no superan 1 décima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478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55" y="386465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7877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47878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47879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47880" name="Rectangle 8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47881" name="Picture 9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7882" name="Picture 10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7889" name="Rectangle 64"/>
          <p:cNvSpPr>
            <a:spLocks noChangeArrowheads="1"/>
          </p:cNvSpPr>
          <p:nvPr/>
        </p:nvSpPr>
        <p:spPr bwMode="auto">
          <a:xfrm>
            <a:off x="5241032" y="6359525"/>
            <a:ext cx="285750" cy="215900"/>
          </a:xfrm>
          <a:prstGeom prst="rect">
            <a:avLst/>
          </a:prstGeom>
          <a:solidFill>
            <a:srgbClr val="80000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47890" name="Rectangle 65"/>
          <p:cNvSpPr>
            <a:spLocks noChangeArrowheads="1"/>
          </p:cNvSpPr>
          <p:nvPr/>
        </p:nvSpPr>
        <p:spPr bwMode="auto">
          <a:xfrm>
            <a:off x="6436420" y="6342063"/>
            <a:ext cx="285750" cy="215900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rgbClr val="003300"/>
              </a:solidFill>
              <a:cs typeface="Arial" panose="020B0604020202020204" pitchFamily="34" charset="0"/>
            </a:endParaRPr>
          </a:p>
        </p:txBody>
      </p:sp>
      <p:sp>
        <p:nvSpPr>
          <p:cNvPr id="847891" name="Text Box 68"/>
          <p:cNvSpPr txBox="1">
            <a:spLocks noChangeArrowheads="1"/>
          </p:cNvSpPr>
          <p:nvPr/>
        </p:nvSpPr>
        <p:spPr bwMode="auto">
          <a:xfrm>
            <a:off x="5563295" y="6307138"/>
            <a:ext cx="58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Auto</a:t>
            </a:r>
          </a:p>
        </p:txBody>
      </p:sp>
      <p:sp>
        <p:nvSpPr>
          <p:cNvPr id="847892" name="Text Box 69"/>
          <p:cNvSpPr txBox="1">
            <a:spLocks noChangeArrowheads="1"/>
          </p:cNvSpPr>
          <p:nvPr/>
        </p:nvSpPr>
        <p:spPr bwMode="auto">
          <a:xfrm>
            <a:off x="6717407" y="6308725"/>
            <a:ext cx="1020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Integrales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647700"/>
            <a:ext cx="7977188" cy="49389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INDICADORES GLOBALES POR TIPO DE COBERTURA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1880454" y="6268579"/>
            <a:ext cx="2552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00" b="1" dirty="0">
                <a:solidFill>
                  <a:schemeClr val="bg1"/>
                </a:solidFill>
              </a:rPr>
              <a:t>Promedios sobre respuestas efectivas </a:t>
            </a:r>
          </a:p>
          <a:p>
            <a:r>
              <a:rPr lang="es-AR" altLang="es-AR" sz="1000" b="1" dirty="0">
                <a:solidFill>
                  <a:schemeClr val="bg1"/>
                </a:solidFill>
              </a:rPr>
              <a:t>del total del los asegurados</a:t>
            </a:r>
            <a:endParaRPr lang="es-ES" altLang="es-AR" sz="1000" b="1" u="sng" dirty="0">
              <a:solidFill>
                <a:schemeClr val="bg1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2550" y="1577867"/>
            <a:ext cx="9740900" cy="4470604"/>
            <a:chOff x="82550" y="1577867"/>
            <a:chExt cx="9740900" cy="4470604"/>
          </a:xfrm>
        </p:grpSpPr>
        <p:grpSp>
          <p:nvGrpSpPr>
            <p:cNvPr id="847946" name="Group 74"/>
            <p:cNvGrpSpPr>
              <a:grpSpLocks/>
            </p:cNvGrpSpPr>
            <p:nvPr/>
          </p:nvGrpSpPr>
          <p:grpSpPr bwMode="auto">
            <a:xfrm>
              <a:off x="82550" y="1577867"/>
              <a:ext cx="9740900" cy="4312826"/>
              <a:chOff x="52" y="874"/>
              <a:chExt cx="6136" cy="2827"/>
            </a:xfrm>
          </p:grpSpPr>
          <p:graphicFrame>
            <p:nvGraphicFramePr>
              <p:cNvPr id="2" name="Object 1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2241441"/>
                  </p:ext>
                </p:extLst>
              </p:nvPr>
            </p:nvGraphicFramePr>
            <p:xfrm>
              <a:off x="52" y="874"/>
              <a:ext cx="6136" cy="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847894" name="Text Box 22"/>
              <p:cNvSpPr txBox="1">
                <a:spLocks noChangeArrowheads="1"/>
              </p:cNvSpPr>
              <p:nvPr/>
            </p:nvSpPr>
            <p:spPr bwMode="auto">
              <a:xfrm>
                <a:off x="2087" y="2934"/>
                <a:ext cx="1033" cy="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" altLang="es-AR" sz="1000" b="1" dirty="0"/>
                  <a:t>CORDIALIDAD Y PROFESIONALISMO DE NUESTROS ASESORES TELEFONICOS</a:t>
                </a:r>
              </a:p>
              <a:p>
                <a:pPr algn="ctr"/>
                <a:r>
                  <a:rPr lang="es-ES" altLang="es-AR" sz="1000" b="1" dirty="0"/>
                  <a:t>para responder consultas o gestionar denuncias</a:t>
                </a:r>
              </a:p>
            </p:txBody>
          </p:sp>
          <p:sp>
            <p:nvSpPr>
              <p:cNvPr id="847895" name="Text Box 23"/>
              <p:cNvSpPr txBox="1">
                <a:spLocks noChangeArrowheads="1"/>
              </p:cNvSpPr>
              <p:nvPr/>
            </p:nvSpPr>
            <p:spPr bwMode="auto">
              <a:xfrm>
                <a:off x="179" y="2933"/>
                <a:ext cx="747" cy="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1000" b="1" dirty="0"/>
                  <a:t>RAPIDEZ DE RESPUESTA </a:t>
                </a:r>
              </a:p>
              <a:p>
                <a:pPr algn="ctr" fontAlgn="b"/>
                <a:r>
                  <a:rPr lang="es-ES" altLang="es-AR" sz="1000" b="1" dirty="0"/>
                  <a:t>en la TRAMITACIÓN </a:t>
                </a:r>
              </a:p>
              <a:p>
                <a:pPr algn="ctr" fontAlgn="b"/>
                <a:r>
                  <a:rPr lang="es-ES" altLang="es-AR" sz="1000" b="1" dirty="0"/>
                  <a:t>DE LA PÓLIZA</a:t>
                </a:r>
              </a:p>
            </p:txBody>
          </p:sp>
          <p:sp>
            <p:nvSpPr>
              <p:cNvPr id="847896" name="Text Box 24"/>
              <p:cNvSpPr txBox="1">
                <a:spLocks noChangeArrowheads="1"/>
              </p:cNvSpPr>
              <p:nvPr/>
            </p:nvSpPr>
            <p:spPr bwMode="auto">
              <a:xfrm>
                <a:off x="4251" y="2932"/>
                <a:ext cx="862" cy="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" altLang="es-AR" sz="1000" b="1" dirty="0"/>
                  <a:t>FACILIDAD DE COMPRENSION DE LA POLIZA</a:t>
                </a:r>
              </a:p>
              <a:p>
                <a:pPr algn="ctr"/>
                <a:r>
                  <a:rPr lang="es-ES" altLang="es-AR" sz="1000" b="1" dirty="0"/>
                  <a:t>sobre los riesgos cubiertos</a:t>
                </a:r>
              </a:p>
            </p:txBody>
          </p:sp>
          <p:sp>
            <p:nvSpPr>
              <p:cNvPr id="847898" name="Text Box 26"/>
              <p:cNvSpPr txBox="1">
                <a:spLocks noChangeArrowheads="1"/>
              </p:cNvSpPr>
              <p:nvPr/>
            </p:nvSpPr>
            <p:spPr bwMode="auto">
              <a:xfrm>
                <a:off x="5264" y="2933"/>
                <a:ext cx="771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" altLang="es-AR" sz="1000" b="1" dirty="0"/>
                  <a:t>RELACION PRECIO - SERVICIO</a:t>
                </a:r>
              </a:p>
            </p:txBody>
          </p:sp>
          <p:sp>
            <p:nvSpPr>
              <p:cNvPr id="847935" name="Text Box 63"/>
              <p:cNvSpPr txBox="1">
                <a:spLocks noChangeArrowheads="1"/>
              </p:cNvSpPr>
              <p:nvPr/>
            </p:nvSpPr>
            <p:spPr bwMode="auto">
              <a:xfrm>
                <a:off x="1033" y="2933"/>
                <a:ext cx="1044" cy="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" altLang="es-AR" sz="1000" b="1" dirty="0"/>
                  <a:t>CLARIDAD EN LA EXPLICACIÓN DE NUESTROS ASESORES </a:t>
                </a:r>
              </a:p>
              <a:p>
                <a:pPr algn="ctr"/>
                <a:r>
                  <a:rPr lang="es-ES" altLang="es-AR" sz="1000" b="1" dirty="0"/>
                  <a:t>sobre los riesgos cubiertos</a:t>
                </a:r>
              </a:p>
            </p:txBody>
          </p:sp>
        </p:grp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5063396" y="4725032"/>
              <a:ext cx="1439863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altLang="es-AR" sz="1000" b="1" dirty="0"/>
                <a:t>AGILIDAD EN LA ATENCION DE NUESTROS ASESORES TELEFONICOS</a:t>
              </a:r>
            </a:p>
            <a:p>
              <a:pPr algn="ctr"/>
              <a:r>
                <a:rPr lang="es-ES" altLang="es-AR" sz="1000" b="1" dirty="0"/>
                <a:t>para responder consultas o gestionar denuncias</a:t>
              </a: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0" y="1141321"/>
            <a:ext cx="9906000" cy="1229411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SE ALINEAN LOS NIVELES DE SATISFACCION POR TIPO DE COBERTURA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La brecha no supera en general 1 décima, en 2016 la brecha promedio era de 3 décimas, 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con una satisfacción potenciada entre asegurados con siniestros de auto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488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68" y="349089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8901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48902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48903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48904" name="Rectangle 8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48905" name="Picture 9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8906" name="Picture 10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8908" name="Rectangle 64"/>
          <p:cNvSpPr>
            <a:spLocks noChangeArrowheads="1"/>
          </p:cNvSpPr>
          <p:nvPr/>
        </p:nvSpPr>
        <p:spPr bwMode="auto">
          <a:xfrm>
            <a:off x="5286049" y="6359525"/>
            <a:ext cx="285750" cy="215900"/>
          </a:xfrm>
          <a:prstGeom prst="rect">
            <a:avLst/>
          </a:prstGeom>
          <a:solidFill>
            <a:srgbClr val="660066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48909" name="Rectangle 65"/>
          <p:cNvSpPr>
            <a:spLocks noChangeArrowheads="1"/>
          </p:cNvSpPr>
          <p:nvPr/>
        </p:nvSpPr>
        <p:spPr bwMode="auto">
          <a:xfrm>
            <a:off x="6679874" y="6342063"/>
            <a:ext cx="285750" cy="215900"/>
          </a:xfrm>
          <a:prstGeom prst="rect">
            <a:avLst/>
          </a:prstGeom>
          <a:solidFill>
            <a:srgbClr val="0066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48910" name="Text Box 68"/>
          <p:cNvSpPr txBox="1">
            <a:spLocks noChangeArrowheads="1"/>
          </p:cNvSpPr>
          <p:nvPr/>
        </p:nvSpPr>
        <p:spPr bwMode="auto">
          <a:xfrm>
            <a:off x="5530524" y="6307138"/>
            <a:ext cx="795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Interior</a:t>
            </a:r>
          </a:p>
        </p:txBody>
      </p:sp>
      <p:sp>
        <p:nvSpPr>
          <p:cNvPr id="848911" name="Text Box 69"/>
          <p:cNvSpPr txBox="1">
            <a:spLocks noChangeArrowheads="1"/>
          </p:cNvSpPr>
          <p:nvPr/>
        </p:nvSpPr>
        <p:spPr bwMode="auto">
          <a:xfrm>
            <a:off x="6916411" y="6308725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AMBA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647700"/>
            <a:ext cx="7977188" cy="49389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INDICADORES GLOBALES POR REGION GEOGRAFICA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1880454" y="6277544"/>
            <a:ext cx="2552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00" b="1" dirty="0">
                <a:solidFill>
                  <a:schemeClr val="bg1"/>
                </a:solidFill>
              </a:rPr>
              <a:t>Promedios sobre respuestas efectivas </a:t>
            </a:r>
          </a:p>
          <a:p>
            <a:r>
              <a:rPr lang="es-AR" altLang="es-AR" sz="1000" b="1" dirty="0">
                <a:solidFill>
                  <a:schemeClr val="bg1"/>
                </a:solidFill>
              </a:rPr>
              <a:t>del total del los asegurados</a:t>
            </a:r>
            <a:endParaRPr lang="es-ES" altLang="es-AR" sz="1000" b="1" u="sng" dirty="0">
              <a:solidFill>
                <a:schemeClr val="bg1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0" y="1141321"/>
            <a:ext cx="9906000" cy="115067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NIVELES DE SATISFACCION EN INDICADORES GLOBALES </a:t>
            </a:r>
          </a:p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ACENTUADOS ENTRE ASEGURADOS CON SINIESTROS DEL INTERIOR</a:t>
            </a:r>
          </a:p>
          <a:p>
            <a:pPr algn="r"/>
            <a:r>
              <a:rPr lang="es-ES" altLang="es-AR" sz="1100" b="1" dirty="0">
                <a:solidFill>
                  <a:schemeClr val="bg1"/>
                </a:solidFill>
              </a:rPr>
              <a:t>La brecha promedio por región se amplía de 2 décimas en 2016 a 4 décimas en 2017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0" y="1688812"/>
            <a:ext cx="9791700" cy="4377160"/>
            <a:chOff x="0" y="1688812"/>
            <a:chExt cx="9791700" cy="4377160"/>
          </a:xfrm>
        </p:grpSpPr>
        <p:grpSp>
          <p:nvGrpSpPr>
            <p:cNvPr id="848963" name="Group 67"/>
            <p:cNvGrpSpPr>
              <a:grpSpLocks/>
            </p:cNvGrpSpPr>
            <p:nvPr/>
          </p:nvGrpSpPr>
          <p:grpSpPr bwMode="auto">
            <a:xfrm>
              <a:off x="0" y="1688812"/>
              <a:ext cx="9791700" cy="4377160"/>
              <a:chOff x="7" y="1072"/>
              <a:chExt cx="6168" cy="2785"/>
            </a:xfrm>
          </p:grpSpPr>
          <p:graphicFrame>
            <p:nvGraphicFramePr>
              <p:cNvPr id="2" name="Object 1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5209505"/>
                  </p:ext>
                </p:extLst>
              </p:nvPr>
            </p:nvGraphicFramePr>
            <p:xfrm>
              <a:off x="7" y="1072"/>
              <a:ext cx="6168" cy="23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848913" name="Text Box 17"/>
              <p:cNvSpPr txBox="1">
                <a:spLocks noChangeArrowheads="1"/>
              </p:cNvSpPr>
              <p:nvPr/>
            </p:nvSpPr>
            <p:spPr bwMode="auto">
              <a:xfrm>
                <a:off x="2084" y="3211"/>
                <a:ext cx="1033" cy="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" altLang="es-AR" sz="1000" b="1" dirty="0"/>
                  <a:t>CORDIALIDAD Y PROFESIONALISMO DE NUESTROS ASESORES </a:t>
                </a:r>
              </a:p>
              <a:p>
                <a:pPr algn="ctr"/>
                <a:r>
                  <a:rPr lang="es-ES" altLang="es-AR" sz="1000" b="1" dirty="0"/>
                  <a:t>para responder consultas o gestionar denuncias</a:t>
                </a:r>
              </a:p>
            </p:txBody>
          </p:sp>
          <p:sp>
            <p:nvSpPr>
              <p:cNvPr id="848914" name="Text Box 18"/>
              <p:cNvSpPr txBox="1">
                <a:spLocks noChangeArrowheads="1"/>
              </p:cNvSpPr>
              <p:nvPr/>
            </p:nvSpPr>
            <p:spPr bwMode="auto">
              <a:xfrm>
                <a:off x="177" y="3303"/>
                <a:ext cx="747" cy="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1000" b="1" dirty="0"/>
                  <a:t>RAPIDEZ DE RESPUESTA </a:t>
                </a:r>
              </a:p>
              <a:p>
                <a:pPr algn="ctr" fontAlgn="b"/>
                <a:r>
                  <a:rPr lang="es-ES" altLang="es-AR" sz="1000" b="1" dirty="0"/>
                  <a:t>en la TRAMITACIÓN </a:t>
                </a:r>
              </a:p>
              <a:p>
                <a:pPr algn="ctr" fontAlgn="b"/>
                <a:r>
                  <a:rPr lang="es-ES" altLang="es-AR" sz="1000" b="1" dirty="0"/>
                  <a:t>DE LA PÓLIZA</a:t>
                </a:r>
              </a:p>
            </p:txBody>
          </p:sp>
          <p:sp>
            <p:nvSpPr>
              <p:cNvPr id="848915" name="Text Box 19"/>
              <p:cNvSpPr txBox="1">
                <a:spLocks noChangeArrowheads="1"/>
              </p:cNvSpPr>
              <p:nvPr/>
            </p:nvSpPr>
            <p:spPr bwMode="auto">
              <a:xfrm>
                <a:off x="4216" y="3309"/>
                <a:ext cx="862" cy="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" altLang="es-AR" sz="1000" b="1" dirty="0"/>
                  <a:t>FACILIDAD DE COMPRENSION DE LA POLIZA</a:t>
                </a:r>
              </a:p>
              <a:p>
                <a:pPr algn="ctr"/>
                <a:r>
                  <a:rPr lang="es-ES" altLang="es-AR" sz="1000" b="1" dirty="0"/>
                  <a:t>sobre los riesgos cubiertos</a:t>
                </a:r>
              </a:p>
            </p:txBody>
          </p:sp>
          <p:sp>
            <p:nvSpPr>
              <p:cNvPr id="848916" name="Text Box 20"/>
              <p:cNvSpPr txBox="1">
                <a:spLocks noChangeArrowheads="1"/>
              </p:cNvSpPr>
              <p:nvPr/>
            </p:nvSpPr>
            <p:spPr bwMode="auto">
              <a:xfrm>
                <a:off x="3170" y="3014"/>
                <a:ext cx="907" cy="8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" altLang="es-AR" sz="1000" b="1" dirty="0"/>
                  <a:t>AGILIDAD EN LA ATENCION DE NUESTROS ASESORES TELEFONICOS</a:t>
                </a:r>
              </a:p>
              <a:p>
                <a:pPr algn="ctr"/>
                <a:r>
                  <a:rPr lang="es-ES" altLang="es-AR" sz="1000" b="1" dirty="0"/>
                  <a:t>para responder consultas o gestionar denuncias</a:t>
                </a:r>
              </a:p>
            </p:txBody>
          </p:sp>
          <p:sp>
            <p:nvSpPr>
              <p:cNvPr id="848917" name="Text Box 21"/>
              <p:cNvSpPr txBox="1">
                <a:spLocks noChangeArrowheads="1"/>
              </p:cNvSpPr>
              <p:nvPr/>
            </p:nvSpPr>
            <p:spPr bwMode="auto">
              <a:xfrm>
                <a:off x="5275" y="3501"/>
                <a:ext cx="771" cy="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" altLang="es-AR" sz="1000" b="1" dirty="0"/>
                  <a:t>RELACION PRECIO - SERVICIO</a:t>
                </a:r>
              </a:p>
            </p:txBody>
          </p:sp>
          <p:sp>
            <p:nvSpPr>
              <p:cNvPr id="848918" name="Text Box 22"/>
              <p:cNvSpPr txBox="1">
                <a:spLocks noChangeArrowheads="1"/>
              </p:cNvSpPr>
              <p:nvPr/>
            </p:nvSpPr>
            <p:spPr bwMode="auto">
              <a:xfrm>
                <a:off x="1017" y="3211"/>
                <a:ext cx="1044" cy="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" altLang="es-AR" sz="1000" b="1" dirty="0"/>
                  <a:t>CLARIDAD EN LA EXPLICACIÓN DE NUESTROS ASESORES TELEFONICOS</a:t>
                </a:r>
              </a:p>
              <a:p>
                <a:pPr algn="ctr"/>
                <a:r>
                  <a:rPr lang="es-ES" altLang="es-AR" sz="1000" b="1" dirty="0"/>
                  <a:t>sobre los riesgos cubiertos</a:t>
                </a:r>
              </a:p>
            </p:txBody>
          </p:sp>
        </p:grpSp>
        <p:sp>
          <p:nvSpPr>
            <p:cNvPr id="29" name="Elipse 28"/>
            <p:cNvSpPr/>
            <p:nvPr/>
          </p:nvSpPr>
          <p:spPr bwMode="auto">
            <a:xfrm>
              <a:off x="642045" y="2814836"/>
              <a:ext cx="411091" cy="406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0.3 </a:t>
              </a: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266228" y="3065442"/>
              <a:ext cx="411091" cy="406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0.4 </a:t>
              </a:r>
            </a:p>
          </p:txBody>
        </p:sp>
        <p:sp>
          <p:nvSpPr>
            <p:cNvPr id="31" name="Elipse 30"/>
            <p:cNvSpPr/>
            <p:nvPr/>
          </p:nvSpPr>
          <p:spPr bwMode="auto">
            <a:xfrm>
              <a:off x="3899936" y="3010669"/>
              <a:ext cx="411091" cy="406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0.3 </a:t>
              </a:r>
            </a:p>
          </p:txBody>
        </p:sp>
        <p:sp>
          <p:nvSpPr>
            <p:cNvPr id="32" name="Elipse 31"/>
            <p:cNvSpPr/>
            <p:nvPr/>
          </p:nvSpPr>
          <p:spPr bwMode="auto">
            <a:xfrm>
              <a:off x="5506588" y="3717706"/>
              <a:ext cx="411091" cy="406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0.3 </a:t>
              </a: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7147148" y="3718152"/>
              <a:ext cx="411091" cy="406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0.3 </a:t>
              </a:r>
            </a:p>
          </p:txBody>
        </p:sp>
        <p:sp>
          <p:nvSpPr>
            <p:cNvPr id="34" name="Elipse 33"/>
            <p:cNvSpPr/>
            <p:nvPr/>
          </p:nvSpPr>
          <p:spPr bwMode="auto">
            <a:xfrm>
              <a:off x="8779176" y="4217570"/>
              <a:ext cx="411091" cy="406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0.5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61312" y="6257797"/>
            <a:ext cx="1079203" cy="606434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INDICADORES</a:t>
            </a:r>
          </a:p>
          <a:p>
            <a:pPr algn="r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GLOBALES</a:t>
            </a:r>
          </a:p>
          <a:p>
            <a:pPr algn="r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VINCULADOS</a:t>
            </a:r>
          </a:p>
          <a:p>
            <a:pPr algn="r"/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A SINIESTROS</a:t>
            </a:r>
          </a:p>
        </p:txBody>
      </p:sp>
      <p:pic>
        <p:nvPicPr>
          <p:cNvPr id="14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0237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65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5994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766054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766101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05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766143" name="Rectangle 191"/>
          <p:cNvSpPr>
            <a:spLocks noChangeArrowheads="1"/>
          </p:cNvSpPr>
          <p:nvPr/>
        </p:nvSpPr>
        <p:spPr bwMode="auto">
          <a:xfrm>
            <a:off x="0" y="6398840"/>
            <a:ext cx="8840788" cy="270247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66144" name="Picture 192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6145" name="Picture 193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74490"/>
              </p:ext>
            </p:extLst>
          </p:nvPr>
        </p:nvGraphicFramePr>
        <p:xfrm>
          <a:off x="-1" y="1651597"/>
          <a:ext cx="9705975" cy="460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8" name="Conector recto 27"/>
          <p:cNvCxnSpPr/>
          <p:nvPr/>
        </p:nvCxnSpPr>
        <p:spPr bwMode="auto">
          <a:xfrm>
            <a:off x="560512" y="3212976"/>
            <a:ext cx="8928992" cy="0"/>
          </a:xfrm>
          <a:prstGeom prst="line">
            <a:avLst/>
          </a:prstGeom>
          <a:solidFill>
            <a:srgbClr val="FF66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ector recto 28"/>
          <p:cNvCxnSpPr/>
          <p:nvPr/>
        </p:nvCxnSpPr>
        <p:spPr bwMode="auto">
          <a:xfrm>
            <a:off x="467781" y="2551256"/>
            <a:ext cx="8928992" cy="0"/>
          </a:xfrm>
          <a:prstGeom prst="line">
            <a:avLst/>
          </a:prstGeom>
          <a:solidFill>
            <a:srgbClr val="FF66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upo 32"/>
          <p:cNvGrpSpPr/>
          <p:nvPr/>
        </p:nvGrpSpPr>
        <p:grpSpPr>
          <a:xfrm>
            <a:off x="1855788" y="1407740"/>
            <a:ext cx="2996629" cy="4946292"/>
            <a:chOff x="1496616" y="1298224"/>
            <a:chExt cx="4032448" cy="4792646"/>
          </a:xfrm>
        </p:grpSpPr>
        <p:sp>
          <p:nvSpPr>
            <p:cNvPr id="34" name="Flecha derecha 33"/>
            <p:cNvSpPr/>
            <p:nvPr/>
          </p:nvSpPr>
          <p:spPr bwMode="auto">
            <a:xfrm rot="16200000">
              <a:off x="1118651" y="1676190"/>
              <a:ext cx="4788379" cy="4032447"/>
            </a:xfrm>
            <a:prstGeom prst="rightArrow">
              <a:avLst>
                <a:gd name="adj1" fmla="val 100000"/>
                <a:gd name="adj2" fmla="val 12823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496616" y="5788555"/>
              <a:ext cx="4031827" cy="30231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+ POR ENCIMA 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1856656" y="6417163"/>
            <a:ext cx="9525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PROMEDIO</a:t>
            </a:r>
          </a:p>
        </p:txBody>
      </p:sp>
      <p:sp>
        <p:nvSpPr>
          <p:cNvPr id="37" name="Rectángulo 36"/>
          <p:cNvSpPr/>
          <p:nvPr/>
        </p:nvSpPr>
        <p:spPr bwMode="auto">
          <a:xfrm>
            <a:off x="3806502" y="6429958"/>
            <a:ext cx="205317" cy="179809"/>
          </a:xfrm>
          <a:prstGeom prst="rect">
            <a:avLst/>
          </a:prstGeom>
          <a:solidFill>
            <a:srgbClr val="00206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Decisión 37"/>
          <p:cNvSpPr/>
          <p:nvPr/>
        </p:nvSpPr>
        <p:spPr bwMode="auto">
          <a:xfrm>
            <a:off x="2792760" y="6439483"/>
            <a:ext cx="216024" cy="193722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3302446" y="6404597"/>
            <a:ext cx="203307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NPS</a:t>
            </a:r>
          </a:p>
          <a:p>
            <a:r>
              <a:rPr lang="es-ES" altLang="es-AR" sz="800" b="1" dirty="0">
                <a:solidFill>
                  <a:schemeClr val="bg1"/>
                </a:solidFill>
              </a:rPr>
              <a:t>Ejercicio a partir de la </a:t>
            </a:r>
          </a:p>
          <a:p>
            <a:r>
              <a:rPr lang="es-ES" altLang="es-AR" sz="800" b="1" dirty="0">
                <a:solidFill>
                  <a:schemeClr val="bg1"/>
                </a:solidFill>
              </a:rPr>
              <a:t>estructura de cálculo del NPS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647700"/>
            <a:ext cx="7977188" cy="72289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SATISFACCION Y NPS DE INDICADORES GLOBALES 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DIRECTAMENTE VINCULADOS AL SINIESTRO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41" name="Grupo 40"/>
          <p:cNvGrpSpPr/>
          <p:nvPr/>
        </p:nvGrpSpPr>
        <p:grpSpPr>
          <a:xfrm>
            <a:off x="6402333" y="1557625"/>
            <a:ext cx="3029506" cy="5011450"/>
            <a:chOff x="6592931" y="1298227"/>
            <a:chExt cx="2974630" cy="5036100"/>
          </a:xfrm>
        </p:grpSpPr>
        <p:sp>
          <p:nvSpPr>
            <p:cNvPr id="42" name="Flecha derecha 41"/>
            <p:cNvSpPr/>
            <p:nvPr/>
          </p:nvSpPr>
          <p:spPr bwMode="auto">
            <a:xfrm rot="5400000">
              <a:off x="5556621" y="2334537"/>
              <a:ext cx="5036100" cy="2963479"/>
            </a:xfrm>
            <a:prstGeom prst="rightArrow">
              <a:avLst>
                <a:gd name="adj1" fmla="val 100000"/>
                <a:gd name="adj2" fmla="val 16803"/>
              </a:avLst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6592931" y="1307138"/>
              <a:ext cx="2974630" cy="49797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+ POR DEBAJO 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772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57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7092" name="Rectangle 4"/>
          <p:cNvSpPr>
            <a:spLocks noChangeArrowheads="1"/>
          </p:cNvSpPr>
          <p:nvPr/>
        </p:nvSpPr>
        <p:spPr bwMode="auto">
          <a:xfrm>
            <a:off x="0" y="646088"/>
            <a:ext cx="7977188" cy="701731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EVOLUCION DE LOS INDICADORES DIRECTAMENTE 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VINCULADOS AL SINIESTRO</a:t>
            </a:r>
            <a:endParaRPr lang="es-ES" altLang="es-AR" sz="1400" b="1" dirty="0">
              <a:solidFill>
                <a:schemeClr val="bg1"/>
              </a:solidFill>
            </a:endParaRPr>
          </a:p>
        </p:txBody>
      </p:sp>
      <p:sp>
        <p:nvSpPr>
          <p:cNvPr id="857093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57094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57095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57096" name="Rectangle 8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57097" name="Picture 9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098" name="Picture 10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7105" name="Rectangle 64"/>
          <p:cNvSpPr>
            <a:spLocks noChangeArrowheads="1"/>
          </p:cNvSpPr>
          <p:nvPr/>
        </p:nvSpPr>
        <p:spPr bwMode="auto">
          <a:xfrm>
            <a:off x="5097016" y="6359525"/>
            <a:ext cx="285750" cy="215900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57106" name="Rectangle 65"/>
          <p:cNvSpPr>
            <a:spLocks noChangeArrowheads="1"/>
          </p:cNvSpPr>
          <p:nvPr/>
        </p:nvSpPr>
        <p:spPr bwMode="auto">
          <a:xfrm>
            <a:off x="6433691" y="6342063"/>
            <a:ext cx="285750" cy="2159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rgbClr val="003300"/>
              </a:solidFill>
              <a:cs typeface="Arial" panose="020B0604020202020204" pitchFamily="34" charset="0"/>
            </a:endParaRPr>
          </a:p>
        </p:txBody>
      </p:sp>
      <p:sp>
        <p:nvSpPr>
          <p:cNvPr id="857107" name="Text Box 68"/>
          <p:cNvSpPr txBox="1">
            <a:spLocks noChangeArrowheads="1"/>
          </p:cNvSpPr>
          <p:nvPr/>
        </p:nvSpPr>
        <p:spPr bwMode="auto">
          <a:xfrm>
            <a:off x="5421860" y="6307138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 dirty="0">
                <a:solidFill>
                  <a:schemeClr val="bg1"/>
                </a:solidFill>
                <a:cs typeface="Arial" panose="020B0604020202020204" pitchFamily="34" charset="0"/>
              </a:rPr>
              <a:t>2016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53205" y="1669852"/>
            <a:ext cx="9398000" cy="4349750"/>
            <a:chOff x="219075" y="1395413"/>
            <a:chExt cx="9398000" cy="4349750"/>
          </a:xfrm>
        </p:grpSpPr>
        <p:grpSp>
          <p:nvGrpSpPr>
            <p:cNvPr id="857116" name="Group 28"/>
            <p:cNvGrpSpPr>
              <a:grpSpLocks/>
            </p:cNvGrpSpPr>
            <p:nvPr/>
          </p:nvGrpSpPr>
          <p:grpSpPr bwMode="auto">
            <a:xfrm>
              <a:off x="219075" y="1395413"/>
              <a:ext cx="9398000" cy="4349750"/>
              <a:chOff x="138" y="879"/>
              <a:chExt cx="5920" cy="2740"/>
            </a:xfrm>
          </p:grpSpPr>
          <p:graphicFrame>
            <p:nvGraphicFramePr>
              <p:cNvPr id="2" name="Object 1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999043"/>
                  </p:ext>
                </p:extLst>
              </p:nvPr>
            </p:nvGraphicFramePr>
            <p:xfrm>
              <a:off x="138" y="879"/>
              <a:ext cx="5920" cy="23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857110" name="Text Box 22"/>
              <p:cNvSpPr txBox="1">
                <a:spLocks noChangeArrowheads="1"/>
              </p:cNvSpPr>
              <p:nvPr/>
            </p:nvSpPr>
            <p:spPr bwMode="auto">
              <a:xfrm>
                <a:off x="1469" y="3076"/>
                <a:ext cx="816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1000" b="1" dirty="0"/>
                  <a:t>CONTENCION RECIBIDA  </a:t>
                </a:r>
              </a:p>
              <a:p>
                <a:pPr algn="ctr" fontAlgn="b"/>
                <a:r>
                  <a:rPr lang="es-ES" altLang="es-AR" sz="1000" b="1" dirty="0"/>
                  <a:t>Al momento de efectuar la denuncia</a:t>
                </a:r>
              </a:p>
            </p:txBody>
          </p:sp>
          <p:sp>
            <p:nvSpPr>
              <p:cNvPr id="857111" name="Text Box 23"/>
              <p:cNvSpPr txBox="1">
                <a:spLocks noChangeArrowheads="1"/>
              </p:cNvSpPr>
              <p:nvPr/>
            </p:nvSpPr>
            <p:spPr bwMode="auto">
              <a:xfrm>
                <a:off x="3895" y="3072"/>
                <a:ext cx="771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1000" b="1" dirty="0"/>
                  <a:t>RAPIDEZ DE RESOLUCION DEL SINIESTRO</a:t>
                </a:r>
              </a:p>
            </p:txBody>
          </p:sp>
          <p:sp>
            <p:nvSpPr>
              <p:cNvPr id="857112" name="Text Box 24"/>
              <p:cNvSpPr txBox="1">
                <a:spLocks noChangeArrowheads="1"/>
              </p:cNvSpPr>
              <p:nvPr/>
            </p:nvSpPr>
            <p:spPr bwMode="auto">
              <a:xfrm>
                <a:off x="422" y="3076"/>
                <a:ext cx="862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1000" b="1" dirty="0"/>
                  <a:t>CUMPLIMIENTO DE LA COBERTURA</a:t>
                </a:r>
              </a:p>
              <a:p>
                <a:pPr algn="ctr" fontAlgn="b"/>
                <a:r>
                  <a:rPr lang="es-ES" altLang="es-AR" sz="1000" b="1" dirty="0"/>
                  <a:t>Asentada en la póliza</a:t>
                </a:r>
              </a:p>
            </p:txBody>
          </p:sp>
          <p:sp>
            <p:nvSpPr>
              <p:cNvPr id="857113" name="Text Box 25"/>
              <p:cNvSpPr txBox="1">
                <a:spLocks noChangeArrowheads="1"/>
              </p:cNvSpPr>
              <p:nvPr/>
            </p:nvSpPr>
            <p:spPr bwMode="auto">
              <a:xfrm>
                <a:off x="2555" y="3071"/>
                <a:ext cx="1043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1000" b="1" dirty="0"/>
                  <a:t>CUMPLIMIENTO DE LA FECHA DE PAGO</a:t>
                </a:r>
              </a:p>
              <a:p>
                <a:pPr algn="ctr" fontAlgn="b"/>
                <a:r>
                  <a:rPr lang="es-ES" altLang="es-AR" sz="1000" b="1" dirty="0"/>
                  <a:t>De la indemnización o reposición</a:t>
                </a:r>
              </a:p>
            </p:txBody>
          </p:sp>
        </p:grp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7700120" y="4876971"/>
              <a:ext cx="1755254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"/>
              <a:r>
                <a:rPr lang="es-ES" altLang="es-AR" sz="1000" b="1" dirty="0"/>
                <a:t>COMUNICACIÓN FLUIDA</a:t>
              </a:r>
            </a:p>
            <a:p>
              <a:pPr algn="ctr" fontAlgn="b"/>
              <a:r>
                <a:rPr lang="es-ES" altLang="es-AR" sz="1000" b="1" dirty="0"/>
                <a:t>Sobre los avances en la liquidación del siniestro </a:t>
              </a:r>
            </a:p>
            <a:p>
              <a:pPr algn="ctr" fontAlgn="b"/>
              <a:r>
                <a:rPr lang="es-ES" altLang="es-AR" sz="1000" b="1" dirty="0"/>
                <a:t>o reposición</a:t>
              </a:r>
            </a:p>
            <a:p>
              <a:pPr algn="ctr" fontAlgn="b"/>
              <a:endParaRPr lang="es-ES" altLang="es-AR" sz="1000" b="1" dirty="0"/>
            </a:p>
          </p:txBody>
        </p:sp>
      </p:grpSp>
      <p:sp>
        <p:nvSpPr>
          <p:cNvPr id="29" name="Text Box 82"/>
          <p:cNvSpPr txBox="1">
            <a:spLocks noChangeArrowheads="1"/>
          </p:cNvSpPr>
          <p:nvPr/>
        </p:nvSpPr>
        <p:spPr bwMode="auto">
          <a:xfrm>
            <a:off x="-1588" y="1342657"/>
            <a:ext cx="9907587" cy="12419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SOSTENIDOS</a:t>
            </a:r>
            <a:r>
              <a:rPr lang="es-ES" altLang="es-AR" sz="1400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NIVELES DE SATISFACCION EN INDICADORES GLOBALES </a:t>
            </a:r>
          </a:p>
          <a:p>
            <a:pPr algn="r"/>
            <a:r>
              <a:rPr lang="es-ES" altLang="es-AR" b="1" dirty="0">
                <a:solidFill>
                  <a:schemeClr val="bg1"/>
                </a:solidFill>
              </a:rPr>
              <a:t>DIRECTAMENTE VINCULADOS AL SINIESTRO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La mayor criticidad sigue ubicada en la rapidez de resolución del siniestro y la comunicación fluida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880454" y="6268579"/>
            <a:ext cx="2552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00" b="1" dirty="0">
                <a:solidFill>
                  <a:schemeClr val="bg1"/>
                </a:solidFill>
              </a:rPr>
              <a:t>Promedios sobre respuestas efectivas </a:t>
            </a:r>
          </a:p>
          <a:p>
            <a:r>
              <a:rPr lang="es-AR" altLang="es-AR" sz="1000" b="1" dirty="0">
                <a:solidFill>
                  <a:schemeClr val="bg1"/>
                </a:solidFill>
              </a:rPr>
              <a:t>del total del los asegurados</a:t>
            </a:r>
            <a:endParaRPr lang="es-ES" altLang="es-AR" sz="1000" b="1" u="sng" dirty="0">
              <a:solidFill>
                <a:schemeClr val="bg1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5889104" y="3128909"/>
            <a:ext cx="3907457" cy="3130604"/>
            <a:chOff x="6004407" y="3339677"/>
            <a:chExt cx="4052615" cy="2982887"/>
          </a:xfrm>
        </p:grpSpPr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6004407" y="3339677"/>
              <a:ext cx="4052615" cy="2982887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7216418" y="3543931"/>
              <a:ext cx="1628591" cy="4933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DEMANDAS SOSTENIDAS</a:t>
              </a:r>
            </a:p>
          </p:txBody>
        </p:sp>
      </p:grpSp>
      <p:sp>
        <p:nvSpPr>
          <p:cNvPr id="35" name="Text Box 69"/>
          <p:cNvSpPr txBox="1">
            <a:spLocks noChangeArrowheads="1"/>
          </p:cNvSpPr>
          <p:nvPr/>
        </p:nvSpPr>
        <p:spPr bwMode="auto">
          <a:xfrm>
            <a:off x="6791872" y="6308725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 dirty="0">
                <a:solidFill>
                  <a:schemeClr val="bg1"/>
                </a:solidFill>
                <a:cs typeface="Arial" panose="020B0604020202020204" pitchFamily="34" charset="0"/>
              </a:rPr>
              <a:t>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581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0" y="638117"/>
            <a:ext cx="7977188" cy="67813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INDICADORES DIRECTAMENTE VINCULADOS AL SINIESTRO 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POR TIPO DE COBERTURA</a:t>
            </a:r>
            <a:endParaRPr lang="es-ES" altLang="es-AR" sz="1400" b="1" dirty="0">
              <a:solidFill>
                <a:schemeClr val="bg1"/>
              </a:solidFill>
            </a:endParaRPr>
          </a:p>
        </p:txBody>
      </p:sp>
      <p:sp>
        <p:nvSpPr>
          <p:cNvPr id="858117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58118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58119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58120" name="Rectangle 8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58121" name="Picture 9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8122" name="Picture 10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24" name="Rectangle 64"/>
          <p:cNvSpPr>
            <a:spLocks noChangeArrowheads="1"/>
          </p:cNvSpPr>
          <p:nvPr/>
        </p:nvSpPr>
        <p:spPr bwMode="auto">
          <a:xfrm>
            <a:off x="5169024" y="6359525"/>
            <a:ext cx="285750" cy="215900"/>
          </a:xfrm>
          <a:prstGeom prst="rect">
            <a:avLst/>
          </a:prstGeom>
          <a:solidFill>
            <a:srgbClr val="80000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58125" name="Rectangle 65"/>
          <p:cNvSpPr>
            <a:spLocks noChangeArrowheads="1"/>
          </p:cNvSpPr>
          <p:nvPr/>
        </p:nvSpPr>
        <p:spPr bwMode="auto">
          <a:xfrm>
            <a:off x="6364412" y="6342063"/>
            <a:ext cx="285750" cy="215900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rgbClr val="003300"/>
              </a:solidFill>
              <a:cs typeface="Arial" panose="020B0604020202020204" pitchFamily="34" charset="0"/>
            </a:endParaRPr>
          </a:p>
        </p:txBody>
      </p:sp>
      <p:sp>
        <p:nvSpPr>
          <p:cNvPr id="858126" name="Text Box 68"/>
          <p:cNvSpPr txBox="1">
            <a:spLocks noChangeArrowheads="1"/>
          </p:cNvSpPr>
          <p:nvPr/>
        </p:nvSpPr>
        <p:spPr bwMode="auto">
          <a:xfrm>
            <a:off x="5491287" y="6307138"/>
            <a:ext cx="58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Auto</a:t>
            </a:r>
          </a:p>
        </p:txBody>
      </p:sp>
      <p:sp>
        <p:nvSpPr>
          <p:cNvPr id="858127" name="Text Box 69"/>
          <p:cNvSpPr txBox="1">
            <a:spLocks noChangeArrowheads="1"/>
          </p:cNvSpPr>
          <p:nvPr/>
        </p:nvSpPr>
        <p:spPr bwMode="auto">
          <a:xfrm>
            <a:off x="6645399" y="6308725"/>
            <a:ext cx="1020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Integrales</a:t>
            </a:r>
          </a:p>
        </p:txBody>
      </p:sp>
      <p:grpSp>
        <p:nvGrpSpPr>
          <p:cNvPr id="858153" name="Group 41"/>
          <p:cNvGrpSpPr>
            <a:grpSpLocks/>
          </p:cNvGrpSpPr>
          <p:nvPr/>
        </p:nvGrpSpPr>
        <p:grpSpPr bwMode="auto">
          <a:xfrm>
            <a:off x="254001" y="1609229"/>
            <a:ext cx="9652000" cy="4248402"/>
            <a:chOff x="160" y="1053"/>
            <a:chExt cx="6080" cy="2625"/>
          </a:xfrm>
        </p:grpSpPr>
        <p:graphicFrame>
          <p:nvGraphicFramePr>
            <p:cNvPr id="2" name="Object 1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983089"/>
                </p:ext>
              </p:extLst>
            </p:nvPr>
          </p:nvGraphicFramePr>
          <p:xfrm>
            <a:off x="160" y="1053"/>
            <a:ext cx="6080" cy="2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58141" name="Text Box 29"/>
            <p:cNvSpPr txBox="1">
              <a:spLocks noChangeArrowheads="1"/>
            </p:cNvSpPr>
            <p:nvPr/>
          </p:nvSpPr>
          <p:spPr bwMode="auto">
            <a:xfrm>
              <a:off x="1546" y="3143"/>
              <a:ext cx="816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"/>
              <a:r>
                <a:rPr lang="es-ES" altLang="es-AR" sz="1000" b="1" dirty="0"/>
                <a:t>CONTENCION RECIBIDA  </a:t>
              </a:r>
            </a:p>
            <a:p>
              <a:pPr algn="ctr" fontAlgn="b"/>
              <a:r>
                <a:rPr lang="es-ES" altLang="es-AR" sz="1000" b="1" dirty="0"/>
                <a:t>Al momento de efectuar la denuncia</a:t>
              </a:r>
            </a:p>
          </p:txBody>
        </p:sp>
        <p:sp>
          <p:nvSpPr>
            <p:cNvPr id="858142" name="Text Box 30"/>
            <p:cNvSpPr txBox="1">
              <a:spLocks noChangeArrowheads="1"/>
            </p:cNvSpPr>
            <p:nvPr/>
          </p:nvSpPr>
          <p:spPr bwMode="auto">
            <a:xfrm>
              <a:off x="3998" y="3146"/>
              <a:ext cx="771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"/>
              <a:r>
                <a:rPr lang="es-ES" altLang="es-AR" sz="1000" b="1" dirty="0"/>
                <a:t>RAPIDEZ DE RESOLUCION DEL SINIESTRO</a:t>
              </a:r>
            </a:p>
          </p:txBody>
        </p:sp>
        <p:sp>
          <p:nvSpPr>
            <p:cNvPr id="858143" name="Text Box 31"/>
            <p:cNvSpPr txBox="1">
              <a:spLocks noChangeArrowheads="1"/>
            </p:cNvSpPr>
            <p:nvPr/>
          </p:nvSpPr>
          <p:spPr bwMode="auto">
            <a:xfrm>
              <a:off x="348" y="3146"/>
              <a:ext cx="862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"/>
              <a:r>
                <a:rPr lang="es-ES" altLang="es-AR" sz="1000" b="1" dirty="0"/>
                <a:t>CUMPLIMIENTO DE LA COBERTURA</a:t>
              </a:r>
            </a:p>
            <a:p>
              <a:pPr algn="ctr" fontAlgn="b"/>
              <a:r>
                <a:rPr lang="es-ES" altLang="es-AR" sz="1000" b="1" dirty="0"/>
                <a:t>Asentada en la póliza</a:t>
              </a:r>
            </a:p>
          </p:txBody>
        </p:sp>
        <p:sp>
          <p:nvSpPr>
            <p:cNvPr id="858144" name="Text Box 32"/>
            <p:cNvSpPr txBox="1">
              <a:spLocks noChangeArrowheads="1"/>
            </p:cNvSpPr>
            <p:nvPr/>
          </p:nvSpPr>
          <p:spPr bwMode="auto">
            <a:xfrm>
              <a:off x="2658" y="3141"/>
              <a:ext cx="1043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"/>
              <a:r>
                <a:rPr lang="es-ES" altLang="es-AR" sz="1000" b="1" dirty="0"/>
                <a:t>CUMPLIMIENTO DE LA FECHA DE PAGO</a:t>
              </a:r>
            </a:p>
            <a:p>
              <a:pPr algn="ctr" fontAlgn="b"/>
              <a:r>
                <a:rPr lang="es-ES" altLang="es-AR" sz="1000" b="1" dirty="0"/>
                <a:t>De la indemnización o reposición</a:t>
              </a:r>
            </a:p>
          </p:txBody>
        </p:sp>
        <p:sp>
          <p:nvSpPr>
            <p:cNvPr id="858145" name="Text Box 33"/>
            <p:cNvSpPr txBox="1">
              <a:spLocks noChangeArrowheads="1"/>
            </p:cNvSpPr>
            <p:nvPr/>
          </p:nvSpPr>
          <p:spPr bwMode="auto">
            <a:xfrm>
              <a:off x="4950" y="3146"/>
              <a:ext cx="1043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"/>
              <a:r>
                <a:rPr lang="es-ES" altLang="es-AR" sz="1000" b="1" dirty="0"/>
                <a:t>COMUNICACION FLUIDA</a:t>
              </a:r>
            </a:p>
            <a:p>
              <a:pPr algn="ctr" fontAlgn="b"/>
              <a:r>
                <a:rPr lang="es-ES" altLang="es-AR" sz="1000" b="1" dirty="0"/>
                <a:t>Sobre los avances en la liquidación del siniestro o reposición</a:t>
              </a:r>
            </a:p>
          </p:txBody>
        </p:sp>
      </p:grp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880454" y="6277544"/>
            <a:ext cx="2552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00" b="1" dirty="0">
                <a:solidFill>
                  <a:schemeClr val="bg1"/>
                </a:solidFill>
              </a:rPr>
              <a:t>Promedios sobre respuestas efectivas </a:t>
            </a:r>
          </a:p>
          <a:p>
            <a:r>
              <a:rPr lang="es-AR" altLang="es-AR" sz="1000" b="1" dirty="0">
                <a:solidFill>
                  <a:schemeClr val="bg1"/>
                </a:solidFill>
              </a:rPr>
              <a:t>del total del los asegurados</a:t>
            </a:r>
            <a:endParaRPr lang="es-ES" altLang="es-AR" sz="1000" b="1" u="sng" dirty="0">
              <a:solidFill>
                <a:schemeClr val="bg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0" y="1296056"/>
            <a:ext cx="9906000" cy="108979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>
              <a:lnSpc>
                <a:spcPct val="90000"/>
              </a:lnSpc>
            </a:pPr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SE ALINEN LOS NIVELES DE SATISFACCION POR TIPO DE COBERTURA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En 2016 la brecha promedio era de 3 décimas, con una criticidad potenciada entre asegurados con pólizas integrales</a:t>
            </a:r>
          </a:p>
          <a:p>
            <a:pPr algn="r">
              <a:lnSpc>
                <a:spcPct val="90000"/>
              </a:lnSpc>
            </a:pPr>
            <a:endParaRPr lang="es-ES" altLang="es-AR" sz="1050" b="1" dirty="0">
              <a:solidFill>
                <a:schemeClr val="bg1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6177136" y="3128909"/>
            <a:ext cx="3600400" cy="3130604"/>
            <a:chOff x="6004407" y="3339677"/>
            <a:chExt cx="4052615" cy="2982887"/>
          </a:xfrm>
        </p:grpSpPr>
        <p:sp>
          <p:nvSpPr>
            <p:cNvPr id="26" name="Oval 35"/>
            <p:cNvSpPr>
              <a:spLocks noChangeArrowheads="1"/>
            </p:cNvSpPr>
            <p:nvPr/>
          </p:nvSpPr>
          <p:spPr bwMode="auto">
            <a:xfrm>
              <a:off x="6004407" y="3339677"/>
              <a:ext cx="4052615" cy="2982887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7088800" y="3543931"/>
              <a:ext cx="1925333" cy="4933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DEMANDAS</a:t>
              </a:r>
            </a:p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COMPARTIDAS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376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7637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37638" name="Rectangle 6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37639" name="Picture 7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7648" name="Picture 16" descr="-archive-recortes-horizontal_20101210_000760_horizontal_UWHCOL-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2815905"/>
            <a:ext cx="1464954" cy="59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7649" name="Picture 17" descr="QBE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67" y="4224789"/>
            <a:ext cx="2147526" cy="4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7654" name="Picture 22" descr="Allianz_rgb_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0" y="1628800"/>
            <a:ext cx="1401985" cy="7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7663" name="Picture 31" descr="sm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9554" r="13754" b="21712"/>
          <a:stretch>
            <a:fillRect/>
          </a:stretch>
        </p:blipFill>
        <p:spPr bwMode="auto">
          <a:xfrm>
            <a:off x="4288180" y="5173218"/>
            <a:ext cx="1369774" cy="6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7667" name="Picture 35" descr="d0330021-4fb0-44fe-8411-8138227923d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51" y="5016414"/>
            <a:ext cx="1244086" cy="9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7671" name="Picture 39" descr="http://seguros.elmejortrato.com.ar/image.axd?picture=2011%2F6%2Ffederacion-patronal-automot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25" y="1628800"/>
            <a:ext cx="2938179" cy="79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7675" name="Picture 43" descr="https://upload.wikimedia.org/wikipedia/commons/thumb/0/06/Logo_Z%C3%BCrich_Versicherung_%C3%96sterreich.svg/1280px-Logo_Z%C3%BCrich_Versicherung_%C3%96sterreich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6" y="5142753"/>
            <a:ext cx="1104766" cy="7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7677" name="Picture 45" descr="http://seguroweb.com.ar/wp-content/uploads/2014/11/logo_integrity-0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25" y="2443765"/>
            <a:ext cx="1515006" cy="12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7681" name="Picture 49" descr="http://www.ondaseguro.com.ar/Edicion213/img/logos/logoBBVA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47" y="1286690"/>
            <a:ext cx="2043841" cy="13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3" descr="aacs-290x1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pic>
        <p:nvPicPr>
          <p:cNvPr id="24" name="Picture 4" descr="http://www.galiciaseguros.com.ar/Media/Default/Header/icon-logo2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9"/>
          <a:stretch/>
        </p:blipFill>
        <p:spPr bwMode="auto">
          <a:xfrm>
            <a:off x="8147050" y="1579839"/>
            <a:ext cx="1008113" cy="91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19" y="2527937"/>
            <a:ext cx="1019414" cy="10194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06" y="5248912"/>
            <a:ext cx="1617694" cy="5309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1" y="4102062"/>
            <a:ext cx="2006055" cy="5248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7" y="2504252"/>
            <a:ext cx="1250812" cy="12486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7" y="5040098"/>
            <a:ext cx="1471808" cy="584691"/>
          </a:xfrm>
          <a:prstGeom prst="rect">
            <a:avLst/>
          </a:prstGeom>
        </p:spPr>
      </p:pic>
      <p:pic>
        <p:nvPicPr>
          <p:cNvPr id="26" name="Picture 2" descr="Resultado de imagen para nacion seguros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8" b="21052"/>
          <a:stretch/>
        </p:blipFill>
        <p:spPr bwMode="auto">
          <a:xfrm>
            <a:off x="2750997" y="4052311"/>
            <a:ext cx="1871845" cy="6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 descr="Resultado de imagen para orbis seguros logo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98" y="4103175"/>
            <a:ext cx="1870312" cy="54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74" y="2753667"/>
            <a:ext cx="2210053" cy="531317"/>
          </a:xfrm>
          <a:prstGeom prst="rect">
            <a:avLst/>
          </a:prstGeom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648014"/>
            <a:ext cx="7977188" cy="6954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COMPAÑIAS PARTICIPANTES</a:t>
            </a:r>
          </a:p>
          <a:p>
            <a:pPr>
              <a:lnSpc>
                <a:spcPct val="110000"/>
              </a:lnSpc>
            </a:pPr>
            <a:r>
              <a:rPr lang="es-ES" altLang="es-AR" sz="1400" b="1" dirty="0">
                <a:solidFill>
                  <a:schemeClr val="bg1"/>
                </a:solidFill>
              </a:rPr>
              <a:t>18 compañías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3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3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3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3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3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3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591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0" y="638117"/>
            <a:ext cx="7977188" cy="67813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INDICADORES DIRECTAMENTE VINCULADOS AL SINIESTRO 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POR REGION GEOGRAFICA</a:t>
            </a:r>
            <a:endParaRPr lang="es-ES" altLang="es-AR" sz="1400" b="1" dirty="0">
              <a:solidFill>
                <a:schemeClr val="bg1"/>
              </a:solidFill>
            </a:endParaRPr>
          </a:p>
        </p:txBody>
      </p:sp>
      <p:sp>
        <p:nvSpPr>
          <p:cNvPr id="859141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59142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59143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59144" name="Rectangle 8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59145" name="Picture 9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46" name="Picture 10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8" name="Rectangle 64"/>
          <p:cNvSpPr>
            <a:spLocks noChangeArrowheads="1"/>
          </p:cNvSpPr>
          <p:nvPr/>
        </p:nvSpPr>
        <p:spPr bwMode="auto">
          <a:xfrm>
            <a:off x="5169024" y="6359525"/>
            <a:ext cx="285750" cy="215900"/>
          </a:xfrm>
          <a:prstGeom prst="rect">
            <a:avLst/>
          </a:prstGeom>
          <a:solidFill>
            <a:srgbClr val="660066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59149" name="Rectangle 65"/>
          <p:cNvSpPr>
            <a:spLocks noChangeArrowheads="1"/>
          </p:cNvSpPr>
          <p:nvPr/>
        </p:nvSpPr>
        <p:spPr bwMode="auto">
          <a:xfrm>
            <a:off x="6562849" y="6342063"/>
            <a:ext cx="285750" cy="215900"/>
          </a:xfrm>
          <a:prstGeom prst="rect">
            <a:avLst/>
          </a:prstGeom>
          <a:solidFill>
            <a:srgbClr val="0066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59150" name="Text Box 68"/>
          <p:cNvSpPr txBox="1">
            <a:spLocks noChangeArrowheads="1"/>
          </p:cNvSpPr>
          <p:nvPr/>
        </p:nvSpPr>
        <p:spPr bwMode="auto">
          <a:xfrm>
            <a:off x="5413499" y="6307138"/>
            <a:ext cx="795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Interior</a:t>
            </a:r>
          </a:p>
        </p:txBody>
      </p:sp>
      <p:sp>
        <p:nvSpPr>
          <p:cNvPr id="859151" name="Text Box 69"/>
          <p:cNvSpPr txBox="1">
            <a:spLocks noChangeArrowheads="1"/>
          </p:cNvSpPr>
          <p:nvPr/>
        </p:nvSpPr>
        <p:spPr bwMode="auto">
          <a:xfrm>
            <a:off x="6799386" y="6308725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AMBA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880454" y="6268579"/>
            <a:ext cx="2552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00" b="1" dirty="0">
                <a:solidFill>
                  <a:schemeClr val="bg1"/>
                </a:solidFill>
              </a:rPr>
              <a:t>Promedios sobre respuestas efectivas </a:t>
            </a:r>
          </a:p>
          <a:p>
            <a:r>
              <a:rPr lang="es-AR" altLang="es-AR" sz="1000" b="1" dirty="0">
                <a:solidFill>
                  <a:schemeClr val="bg1"/>
                </a:solidFill>
              </a:rPr>
              <a:t>del total del los asegurados</a:t>
            </a:r>
            <a:endParaRPr lang="es-ES" altLang="es-AR" sz="1000" b="1" u="sng" dirty="0">
              <a:solidFill>
                <a:schemeClr val="bg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0" y="1307774"/>
            <a:ext cx="9906000" cy="1143976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NIVELES DE SATISFACCION EN INDICADORES GLOBALES VINCULADOS AL SINIESTRO </a:t>
            </a:r>
          </a:p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ACENTUADOS ENTRE ASEGURADOS CON SINIESTROS DEL INTERIOR</a:t>
            </a:r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La brecha promedio por región se amplía de 1 décima en 2016 a 3 décimas en 2017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-1588" y="1947058"/>
            <a:ext cx="9707563" cy="4220534"/>
            <a:chOff x="-1588" y="1947058"/>
            <a:chExt cx="9707563" cy="4220534"/>
          </a:xfrm>
        </p:grpSpPr>
        <p:grpSp>
          <p:nvGrpSpPr>
            <p:cNvPr id="859241" name="Group 105"/>
            <p:cNvGrpSpPr>
              <a:grpSpLocks/>
            </p:cNvGrpSpPr>
            <p:nvPr/>
          </p:nvGrpSpPr>
          <p:grpSpPr bwMode="auto">
            <a:xfrm>
              <a:off x="-1588" y="1947058"/>
              <a:ext cx="9707563" cy="4220534"/>
              <a:chOff x="-1" y="1502"/>
              <a:chExt cx="6144" cy="2390"/>
            </a:xfrm>
          </p:grpSpPr>
          <p:graphicFrame>
            <p:nvGraphicFramePr>
              <p:cNvPr id="2" name="Object 1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9325336"/>
                  </p:ext>
                </p:extLst>
              </p:nvPr>
            </p:nvGraphicFramePr>
            <p:xfrm>
              <a:off x="-1" y="1502"/>
              <a:ext cx="6144" cy="183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859164" name="Text Box 28"/>
              <p:cNvSpPr txBox="1">
                <a:spLocks noChangeArrowheads="1"/>
              </p:cNvSpPr>
              <p:nvPr/>
            </p:nvSpPr>
            <p:spPr bwMode="auto">
              <a:xfrm>
                <a:off x="1397" y="3317"/>
                <a:ext cx="816" cy="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1000" b="1" dirty="0"/>
                  <a:t>CONTENCION RECIBIDA  </a:t>
                </a:r>
              </a:p>
              <a:p>
                <a:pPr algn="ctr" fontAlgn="b"/>
                <a:r>
                  <a:rPr lang="es-ES" altLang="es-AR" sz="1000" b="1" dirty="0"/>
                  <a:t>Al momento de efectuar la denuncia</a:t>
                </a:r>
              </a:p>
            </p:txBody>
          </p:sp>
          <p:sp>
            <p:nvSpPr>
              <p:cNvPr id="859165" name="Text Box 29"/>
              <p:cNvSpPr txBox="1">
                <a:spLocks noChangeArrowheads="1"/>
              </p:cNvSpPr>
              <p:nvPr/>
            </p:nvSpPr>
            <p:spPr bwMode="auto">
              <a:xfrm>
                <a:off x="3914" y="3319"/>
                <a:ext cx="771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1000" b="1" dirty="0"/>
                  <a:t>RAPIDEZ DE RESOLUCION DEL SINIESTRO</a:t>
                </a:r>
              </a:p>
            </p:txBody>
          </p:sp>
          <p:sp>
            <p:nvSpPr>
              <p:cNvPr id="859166" name="Text Box 30"/>
              <p:cNvSpPr txBox="1">
                <a:spLocks noChangeArrowheads="1"/>
              </p:cNvSpPr>
              <p:nvPr/>
            </p:nvSpPr>
            <p:spPr bwMode="auto">
              <a:xfrm>
                <a:off x="176" y="3320"/>
                <a:ext cx="862" cy="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1000" b="1" dirty="0"/>
                  <a:t>CUMPLIMIENTO DE LA COBERTURA</a:t>
                </a:r>
              </a:p>
              <a:p>
                <a:pPr algn="ctr" fontAlgn="b"/>
                <a:r>
                  <a:rPr lang="es-ES" altLang="es-AR" sz="1000" b="1" dirty="0"/>
                  <a:t>Asentada en la póliza</a:t>
                </a:r>
              </a:p>
            </p:txBody>
          </p:sp>
          <p:sp>
            <p:nvSpPr>
              <p:cNvPr id="859167" name="Text Box 31"/>
              <p:cNvSpPr txBox="1">
                <a:spLocks noChangeArrowheads="1"/>
              </p:cNvSpPr>
              <p:nvPr/>
            </p:nvSpPr>
            <p:spPr bwMode="auto">
              <a:xfrm>
                <a:off x="2534" y="3320"/>
                <a:ext cx="1043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1000" b="1" dirty="0"/>
                  <a:t>CUMPLIMIENTO DE LA FECHA DE PAGO</a:t>
                </a:r>
              </a:p>
              <a:p>
                <a:pPr algn="ctr" fontAlgn="b"/>
                <a:r>
                  <a:rPr lang="es-ES" altLang="es-AR" sz="1000" b="1" dirty="0"/>
                  <a:t>De la indemnización o reposición</a:t>
                </a:r>
              </a:p>
            </p:txBody>
          </p:sp>
          <p:sp>
            <p:nvSpPr>
              <p:cNvPr id="859168" name="Text Box 32"/>
              <p:cNvSpPr txBox="1">
                <a:spLocks noChangeArrowheads="1"/>
              </p:cNvSpPr>
              <p:nvPr/>
            </p:nvSpPr>
            <p:spPr bwMode="auto">
              <a:xfrm>
                <a:off x="4995" y="3317"/>
                <a:ext cx="1043" cy="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1000" b="1" dirty="0"/>
                  <a:t>COMUNICACIÓN FLUIDA</a:t>
                </a:r>
              </a:p>
              <a:p>
                <a:pPr algn="ctr" fontAlgn="b"/>
                <a:r>
                  <a:rPr lang="es-ES" altLang="es-AR" sz="1000" b="1" dirty="0"/>
                  <a:t>Sobre los avances </a:t>
                </a:r>
              </a:p>
              <a:p>
                <a:pPr algn="ctr" fontAlgn="b"/>
                <a:r>
                  <a:rPr lang="es-ES" altLang="es-AR" sz="1000" b="1" dirty="0"/>
                  <a:t>en la liquidación </a:t>
                </a:r>
              </a:p>
              <a:p>
                <a:pPr algn="ctr" fontAlgn="b"/>
                <a:r>
                  <a:rPr lang="es-ES" altLang="es-AR" sz="1000" b="1" dirty="0"/>
                  <a:t>del siniestro o reposición</a:t>
                </a:r>
              </a:p>
            </p:txBody>
          </p:sp>
        </p:grpSp>
        <p:sp>
          <p:nvSpPr>
            <p:cNvPr id="3" name="Elipse 2"/>
            <p:cNvSpPr/>
            <p:nvPr/>
          </p:nvSpPr>
          <p:spPr bwMode="auto">
            <a:xfrm>
              <a:off x="772560" y="2960565"/>
              <a:ext cx="411091" cy="406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0.3 </a:t>
              </a: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2698276" y="3439199"/>
              <a:ext cx="411091" cy="406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0.3 </a:t>
              </a:r>
            </a:p>
          </p:txBody>
        </p:sp>
        <p:sp>
          <p:nvSpPr>
            <p:cNvPr id="34" name="Elipse 33"/>
            <p:cNvSpPr/>
            <p:nvPr/>
          </p:nvSpPr>
          <p:spPr bwMode="auto">
            <a:xfrm>
              <a:off x="4627634" y="3601124"/>
              <a:ext cx="411091" cy="406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0.3 </a:t>
              </a:r>
            </a:p>
          </p:txBody>
        </p:sp>
        <p:sp>
          <p:nvSpPr>
            <p:cNvPr id="35" name="Elipse 34"/>
            <p:cNvSpPr/>
            <p:nvPr/>
          </p:nvSpPr>
          <p:spPr bwMode="auto">
            <a:xfrm>
              <a:off x="6575276" y="4083079"/>
              <a:ext cx="411091" cy="406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0.3 </a:t>
              </a:r>
            </a:p>
          </p:txBody>
        </p:sp>
        <p:sp>
          <p:nvSpPr>
            <p:cNvPr id="36" name="Elipse 35"/>
            <p:cNvSpPr/>
            <p:nvPr/>
          </p:nvSpPr>
          <p:spPr bwMode="auto">
            <a:xfrm>
              <a:off x="8506541" y="4299103"/>
              <a:ext cx="411091" cy="406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0.4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61312" y="6257797"/>
            <a:ext cx="1079203" cy="606434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INDICADORES</a:t>
            </a:r>
          </a:p>
          <a:p>
            <a:pPr algn="r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VINCULADOS A</a:t>
            </a:r>
          </a:p>
          <a:p>
            <a:pPr algn="r"/>
            <a:r>
              <a:rPr lang="es-ES" altLang="es-AR" sz="3500" b="1" dirty="0">
                <a:solidFill>
                  <a:schemeClr val="bg1"/>
                </a:solidFill>
                <a:latin typeface="Arial Black" panose="020B0A04020102020204" pitchFamily="34" charset="0"/>
              </a:rPr>
              <a:t>SINIESTROS DE AUTO</a:t>
            </a:r>
          </a:p>
        </p:txBody>
      </p:sp>
      <p:pic>
        <p:nvPicPr>
          <p:cNvPr id="14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320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65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5994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766054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766101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05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766143" name="Rectangle 191"/>
          <p:cNvSpPr>
            <a:spLocks noChangeArrowheads="1"/>
          </p:cNvSpPr>
          <p:nvPr/>
        </p:nvSpPr>
        <p:spPr bwMode="auto">
          <a:xfrm>
            <a:off x="0" y="6398840"/>
            <a:ext cx="8840788" cy="270247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66144" name="Picture 192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6145" name="Picture 193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273432"/>
              </p:ext>
            </p:extLst>
          </p:nvPr>
        </p:nvGraphicFramePr>
        <p:xfrm>
          <a:off x="-1" y="1651597"/>
          <a:ext cx="9705975" cy="460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8" name="Conector recto 27"/>
          <p:cNvCxnSpPr/>
          <p:nvPr/>
        </p:nvCxnSpPr>
        <p:spPr bwMode="auto">
          <a:xfrm>
            <a:off x="560512" y="3212976"/>
            <a:ext cx="8928992" cy="0"/>
          </a:xfrm>
          <a:prstGeom prst="line">
            <a:avLst/>
          </a:prstGeom>
          <a:solidFill>
            <a:srgbClr val="FF66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ector recto 28"/>
          <p:cNvCxnSpPr/>
          <p:nvPr/>
        </p:nvCxnSpPr>
        <p:spPr bwMode="auto">
          <a:xfrm>
            <a:off x="467781" y="2555379"/>
            <a:ext cx="8928992" cy="0"/>
          </a:xfrm>
          <a:prstGeom prst="line">
            <a:avLst/>
          </a:prstGeom>
          <a:solidFill>
            <a:srgbClr val="FF66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Grupo 29"/>
          <p:cNvGrpSpPr/>
          <p:nvPr/>
        </p:nvGrpSpPr>
        <p:grpSpPr>
          <a:xfrm>
            <a:off x="8265368" y="1557625"/>
            <a:ext cx="1155320" cy="4644739"/>
            <a:chOff x="6592931" y="1298227"/>
            <a:chExt cx="2974630" cy="5036100"/>
          </a:xfrm>
        </p:grpSpPr>
        <p:sp>
          <p:nvSpPr>
            <p:cNvPr id="31" name="Flecha derecha 30"/>
            <p:cNvSpPr/>
            <p:nvPr/>
          </p:nvSpPr>
          <p:spPr bwMode="auto">
            <a:xfrm rot="5400000">
              <a:off x="5556621" y="2334537"/>
              <a:ext cx="5036100" cy="2963479"/>
            </a:xfrm>
            <a:prstGeom prst="rightArrow">
              <a:avLst>
                <a:gd name="adj1" fmla="val 100000"/>
                <a:gd name="adj2" fmla="val 16803"/>
              </a:avLst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6592931" y="1307139"/>
              <a:ext cx="2974630" cy="85988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+ POR DEBAJO 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492226" y="1387288"/>
            <a:ext cx="3460774" cy="4950607"/>
            <a:chOff x="1714278" y="1298223"/>
            <a:chExt cx="3814786" cy="4796828"/>
          </a:xfrm>
        </p:grpSpPr>
        <p:sp>
          <p:nvSpPr>
            <p:cNvPr id="34" name="Flecha derecha 33"/>
            <p:cNvSpPr/>
            <p:nvPr/>
          </p:nvSpPr>
          <p:spPr bwMode="auto">
            <a:xfrm rot="16200000">
              <a:off x="1231170" y="1788708"/>
              <a:ext cx="4788379" cy="3807409"/>
            </a:xfrm>
            <a:prstGeom prst="rightArrow">
              <a:avLst>
                <a:gd name="adj1" fmla="val 100000"/>
                <a:gd name="adj2" fmla="val 12823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714278" y="5647727"/>
              <a:ext cx="3806826" cy="44732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+ POR ENCIMA 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1856656" y="6417163"/>
            <a:ext cx="9525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PROMEDIO</a:t>
            </a:r>
          </a:p>
        </p:txBody>
      </p:sp>
      <p:sp>
        <p:nvSpPr>
          <p:cNvPr id="37" name="Rectángulo 36"/>
          <p:cNvSpPr/>
          <p:nvPr/>
        </p:nvSpPr>
        <p:spPr bwMode="auto">
          <a:xfrm>
            <a:off x="3806502" y="6429958"/>
            <a:ext cx="205317" cy="179809"/>
          </a:xfrm>
          <a:prstGeom prst="rect">
            <a:avLst/>
          </a:prstGeom>
          <a:solidFill>
            <a:srgbClr val="00206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Decisión 37"/>
          <p:cNvSpPr/>
          <p:nvPr/>
        </p:nvSpPr>
        <p:spPr bwMode="auto">
          <a:xfrm>
            <a:off x="2792760" y="6439483"/>
            <a:ext cx="216024" cy="193722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3302446" y="6404597"/>
            <a:ext cx="203307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NPS</a:t>
            </a:r>
          </a:p>
          <a:p>
            <a:r>
              <a:rPr lang="es-ES" altLang="es-AR" sz="800" b="1" dirty="0">
                <a:solidFill>
                  <a:schemeClr val="bg1"/>
                </a:solidFill>
              </a:rPr>
              <a:t>Ejercicio a partir de la </a:t>
            </a:r>
          </a:p>
          <a:p>
            <a:r>
              <a:rPr lang="es-ES" altLang="es-AR" sz="800" b="1" dirty="0">
                <a:solidFill>
                  <a:schemeClr val="bg1"/>
                </a:solidFill>
              </a:rPr>
              <a:t>estructura de cálculo del NPS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604017"/>
            <a:ext cx="7977188" cy="701731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SATISFACCION Y NPS DE INDICADORES GLOBALES 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DIRECTAMENTE VINCULADOS A SINIESTROS DE AUTO</a:t>
            </a:r>
            <a:endParaRPr lang="es-ES" altLang="es-AR" sz="1400" b="1" dirty="0">
              <a:solidFill>
                <a:schemeClr val="bg1"/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9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622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2212" name="Rectangle 4"/>
          <p:cNvSpPr>
            <a:spLocks noChangeArrowheads="1"/>
          </p:cNvSpPr>
          <p:nvPr/>
        </p:nvSpPr>
        <p:spPr bwMode="auto">
          <a:xfrm>
            <a:off x="0" y="642990"/>
            <a:ext cx="7977188" cy="701731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EVOLUCION DE LOS INDICADORES VINCULADOS A 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SINIESTROS DE AUTO</a:t>
            </a:r>
          </a:p>
        </p:txBody>
      </p:sp>
      <p:sp>
        <p:nvSpPr>
          <p:cNvPr id="862213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62214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62215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62216" name="Rectangle 8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62217" name="Picture 9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218" name="Picture 10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39" name="Rectangle 64"/>
          <p:cNvSpPr>
            <a:spLocks noChangeArrowheads="1"/>
          </p:cNvSpPr>
          <p:nvPr/>
        </p:nvSpPr>
        <p:spPr bwMode="auto">
          <a:xfrm>
            <a:off x="5412237" y="6359525"/>
            <a:ext cx="285750" cy="215900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62240" name="Rectangle 65"/>
          <p:cNvSpPr>
            <a:spLocks noChangeArrowheads="1"/>
          </p:cNvSpPr>
          <p:nvPr/>
        </p:nvSpPr>
        <p:spPr bwMode="auto">
          <a:xfrm>
            <a:off x="6748912" y="6342063"/>
            <a:ext cx="285750" cy="2159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rgbClr val="003300"/>
              </a:solidFill>
              <a:cs typeface="Arial" panose="020B0604020202020204" pitchFamily="34" charset="0"/>
            </a:endParaRPr>
          </a:p>
        </p:txBody>
      </p:sp>
      <p:sp>
        <p:nvSpPr>
          <p:cNvPr id="862241" name="Text Box 68"/>
          <p:cNvSpPr txBox="1">
            <a:spLocks noChangeArrowheads="1"/>
          </p:cNvSpPr>
          <p:nvPr/>
        </p:nvSpPr>
        <p:spPr bwMode="auto">
          <a:xfrm>
            <a:off x="5737081" y="6307138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 dirty="0">
                <a:solidFill>
                  <a:schemeClr val="bg1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862242" name="Text Box 69"/>
          <p:cNvSpPr txBox="1">
            <a:spLocks noChangeArrowheads="1"/>
          </p:cNvSpPr>
          <p:nvPr/>
        </p:nvSpPr>
        <p:spPr bwMode="auto">
          <a:xfrm>
            <a:off x="7107093" y="6308725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 dirty="0">
                <a:solidFill>
                  <a:schemeClr val="bg1"/>
                </a:solidFill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862243" name="Text Box 30"/>
          <p:cNvSpPr txBox="1">
            <a:spLocks noChangeArrowheads="1"/>
          </p:cNvSpPr>
          <p:nvPr/>
        </p:nvSpPr>
        <p:spPr bwMode="auto">
          <a:xfrm>
            <a:off x="1882778" y="6259614"/>
            <a:ext cx="33522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100" b="1" dirty="0">
                <a:solidFill>
                  <a:schemeClr val="bg1"/>
                </a:solidFill>
              </a:rPr>
              <a:t>Promedios sobre respuestas efectivas</a:t>
            </a:r>
            <a:r>
              <a:rPr lang="es-ES" altLang="es-AR" sz="1100" b="1" dirty="0">
                <a:solidFill>
                  <a:schemeClr val="bg1"/>
                </a:solidFill>
              </a:rPr>
              <a:t> de asegurados con siniestros de auto</a:t>
            </a:r>
            <a:endParaRPr lang="es-AR" altLang="es-AR" sz="1100" b="1" dirty="0">
              <a:solidFill>
                <a:schemeClr val="bg1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-1588" y="1342657"/>
            <a:ext cx="9907587" cy="1150074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EN GENERAL SE SOSTIENEN</a:t>
            </a:r>
            <a:r>
              <a:rPr lang="es-ES" altLang="es-AR" sz="1400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LOS NIVELES DE SATISFACCION EN INDICADORES DIRECTAMENTE VINCULADOS A SINIESTROS DE AUTO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Las variaciones no superan 1 décima</a:t>
            </a:r>
          </a:p>
          <a:p>
            <a:pPr algn="r"/>
            <a:endParaRPr lang="es-ES" altLang="es-AR" sz="1400" b="1" dirty="0">
              <a:solidFill>
                <a:schemeClr val="bg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1863913"/>
            <a:ext cx="9906000" cy="4301391"/>
            <a:chOff x="0" y="1863913"/>
            <a:chExt cx="9906000" cy="4301391"/>
          </a:xfrm>
        </p:grpSpPr>
        <p:grpSp>
          <p:nvGrpSpPr>
            <p:cNvPr id="862244" name="Group 36"/>
            <p:cNvGrpSpPr>
              <a:grpSpLocks/>
            </p:cNvGrpSpPr>
            <p:nvPr/>
          </p:nvGrpSpPr>
          <p:grpSpPr bwMode="auto">
            <a:xfrm>
              <a:off x="0" y="1863913"/>
              <a:ext cx="9906000" cy="4193989"/>
              <a:chOff x="68" y="1250"/>
              <a:chExt cx="5920" cy="2561"/>
            </a:xfrm>
          </p:grpSpPr>
          <p:graphicFrame>
            <p:nvGraphicFramePr>
              <p:cNvPr id="2" name="Object 1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3108422"/>
                  </p:ext>
                </p:extLst>
              </p:nvPr>
            </p:nvGraphicFramePr>
            <p:xfrm>
              <a:off x="68" y="1250"/>
              <a:ext cx="5920" cy="23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862229" name="Text Box 21"/>
              <p:cNvSpPr txBox="1">
                <a:spLocks noChangeArrowheads="1"/>
              </p:cNvSpPr>
              <p:nvPr/>
            </p:nvSpPr>
            <p:spPr bwMode="auto">
              <a:xfrm>
                <a:off x="886" y="3278"/>
                <a:ext cx="907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0">
                <a:noAutofit/>
              </a:bodyPr>
              <a:lstStyle/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ATENCION Y PROFESIONALISMO DEL INSPECTOR</a:t>
                </a:r>
              </a:p>
            </p:txBody>
          </p:sp>
          <p:sp>
            <p:nvSpPr>
              <p:cNvPr id="862230" name="Text Box 22"/>
              <p:cNvSpPr txBox="1">
                <a:spLocks noChangeArrowheads="1"/>
              </p:cNvSpPr>
              <p:nvPr/>
            </p:nvSpPr>
            <p:spPr bwMode="auto">
              <a:xfrm>
                <a:off x="2621" y="3278"/>
                <a:ext cx="861" cy="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0">
                <a:noAutofit/>
              </a:bodyPr>
              <a:lstStyle/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AGILIDAD EN LA ATENCION DE NUESTROS TALLERES AUTORIZADOS</a:t>
                </a:r>
              </a:p>
            </p:txBody>
          </p:sp>
          <p:sp>
            <p:nvSpPr>
              <p:cNvPr id="862231" name="Text Box 23"/>
              <p:cNvSpPr txBox="1">
                <a:spLocks noChangeArrowheads="1"/>
              </p:cNvSpPr>
              <p:nvPr/>
            </p:nvSpPr>
            <p:spPr bwMode="auto">
              <a:xfrm>
                <a:off x="1702" y="3269"/>
                <a:ext cx="953" cy="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0">
                <a:noAutofit/>
              </a:bodyPr>
              <a:lstStyle/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ATENCION Y PROFESIONALISMO DEL EQUIPO DE LOS TALLERES</a:t>
                </a:r>
              </a:p>
            </p:txBody>
          </p:sp>
          <p:sp>
            <p:nvSpPr>
              <p:cNvPr id="862232" name="Text Box 24"/>
              <p:cNvSpPr txBox="1">
                <a:spLocks noChangeArrowheads="1"/>
              </p:cNvSpPr>
              <p:nvPr/>
            </p:nvSpPr>
            <p:spPr bwMode="auto">
              <a:xfrm>
                <a:off x="125" y="3278"/>
                <a:ext cx="771" cy="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0">
                <a:noAutofit/>
              </a:bodyPr>
              <a:lstStyle/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CUMPLIMIENTO DE LA FECHA DE VISITA PACTADA POR EL INSPECTOR </a:t>
                </a:r>
              </a:p>
            </p:txBody>
          </p:sp>
          <p:sp>
            <p:nvSpPr>
              <p:cNvPr id="862233" name="Text Box 25"/>
              <p:cNvSpPr txBox="1">
                <a:spLocks noChangeArrowheads="1"/>
              </p:cNvSpPr>
              <p:nvPr/>
            </p:nvSpPr>
            <p:spPr bwMode="auto">
              <a:xfrm>
                <a:off x="5196" y="3281"/>
                <a:ext cx="726" cy="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0">
                <a:noAutofit/>
              </a:bodyPr>
              <a:lstStyle/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AGILIDAD EN LA LLEGADA DEL MOVIL TALLER </a:t>
                </a:r>
              </a:p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O GRUA</a:t>
                </a:r>
              </a:p>
            </p:txBody>
          </p:sp>
          <p:sp>
            <p:nvSpPr>
              <p:cNvPr id="862234" name="Text Box 26"/>
              <p:cNvSpPr txBox="1">
                <a:spLocks noChangeArrowheads="1"/>
              </p:cNvSpPr>
              <p:nvPr/>
            </p:nvSpPr>
            <p:spPr bwMode="auto">
              <a:xfrm>
                <a:off x="3390" y="3278"/>
                <a:ext cx="998" cy="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0">
                <a:noAutofit/>
              </a:bodyPr>
              <a:lstStyle/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ATENCION Y PROFESIONALISMO </a:t>
                </a:r>
              </a:p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DE LOS TECNICOS </a:t>
                </a:r>
              </a:p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DEL MOVIL </a:t>
                </a:r>
              </a:p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TALLER O GRUA</a:t>
                </a:r>
              </a:p>
            </p:txBody>
          </p:sp>
          <p:sp>
            <p:nvSpPr>
              <p:cNvPr id="862235" name="Text Box 27"/>
              <p:cNvSpPr txBox="1">
                <a:spLocks noChangeArrowheads="1"/>
              </p:cNvSpPr>
              <p:nvPr/>
            </p:nvSpPr>
            <p:spPr bwMode="auto">
              <a:xfrm>
                <a:off x="4286" y="3234"/>
                <a:ext cx="925" cy="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0">
                <a:noAutofit/>
              </a:bodyPr>
              <a:lstStyle/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DISPONIBILIDAD DE EQUIPAMIENTO EN EL MOVIL TALLER O GRUA </a:t>
                </a:r>
              </a:p>
            </p:txBody>
          </p:sp>
        </p:grp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8441854" y="2972690"/>
              <a:ext cx="1464145" cy="319261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8623857" y="3463903"/>
              <a:ext cx="1100137" cy="4308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ES" altLang="es-AR" sz="1100" b="1" dirty="0">
                  <a:solidFill>
                    <a:schemeClr val="bg1"/>
                  </a:solidFill>
                </a:rPr>
                <a:t>DEMANDA SOSTENIDA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642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31" y="392912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0" y="620689"/>
            <a:ext cx="7977188" cy="58924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INDICADORES VINCULADOS A SINIESTROS DE AUTO POR REGION</a:t>
            </a:r>
          </a:p>
        </p:txBody>
      </p:sp>
      <p:sp>
        <p:nvSpPr>
          <p:cNvPr id="864261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64262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64263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64264" name="Rectangle 8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64265" name="Picture 9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4266" name="Picture 10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4268" name="Rectangle 64"/>
          <p:cNvSpPr>
            <a:spLocks noChangeArrowheads="1"/>
          </p:cNvSpPr>
          <p:nvPr/>
        </p:nvSpPr>
        <p:spPr bwMode="auto">
          <a:xfrm>
            <a:off x="5241032" y="6359525"/>
            <a:ext cx="285750" cy="215900"/>
          </a:xfrm>
          <a:prstGeom prst="rect">
            <a:avLst/>
          </a:prstGeom>
          <a:solidFill>
            <a:srgbClr val="660066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64270" name="Text Box 68"/>
          <p:cNvSpPr txBox="1">
            <a:spLocks noChangeArrowheads="1"/>
          </p:cNvSpPr>
          <p:nvPr/>
        </p:nvSpPr>
        <p:spPr bwMode="auto">
          <a:xfrm>
            <a:off x="5485507" y="6307138"/>
            <a:ext cx="795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Interior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882778" y="6259614"/>
            <a:ext cx="33522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100" b="1" dirty="0">
                <a:solidFill>
                  <a:schemeClr val="bg1"/>
                </a:solidFill>
              </a:rPr>
              <a:t>Promedios sobre respuestas efectivas</a:t>
            </a:r>
            <a:r>
              <a:rPr lang="es-ES" altLang="es-AR" sz="1100" b="1" dirty="0">
                <a:solidFill>
                  <a:schemeClr val="bg1"/>
                </a:solidFill>
              </a:rPr>
              <a:t> de asegurados con siniestros de auto</a:t>
            </a:r>
            <a:endParaRPr lang="es-AR" altLang="es-AR" sz="1100" b="1" dirty="0">
              <a:solidFill>
                <a:schemeClr val="bg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-1588" y="1196753"/>
            <a:ext cx="9907588" cy="122413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NIVELES DE SATISFACCION EN INDICADORES VINCULADOS A SINIESTROS DE AUTO </a:t>
            </a:r>
          </a:p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EN GENERAL ALINEADOS POR REGION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Dentro de óptimas evaluaciones, 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en AMBA decae ligeramente la evaluación de los talleres y el profesionalismo del inspector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6466" y="2308226"/>
            <a:ext cx="9817100" cy="3681413"/>
            <a:chOff x="46466" y="2308226"/>
            <a:chExt cx="9817100" cy="3681413"/>
          </a:xfrm>
        </p:grpSpPr>
        <p:grpSp>
          <p:nvGrpSpPr>
            <p:cNvPr id="4" name="Grupo 3"/>
            <p:cNvGrpSpPr/>
            <p:nvPr/>
          </p:nvGrpSpPr>
          <p:grpSpPr>
            <a:xfrm>
              <a:off x="46466" y="2308226"/>
              <a:ext cx="9817100" cy="3681413"/>
              <a:chOff x="46466" y="2308226"/>
              <a:chExt cx="9817100" cy="3681413"/>
            </a:xfrm>
          </p:grpSpPr>
          <p:grpSp>
            <p:nvGrpSpPr>
              <p:cNvPr id="864342" name="Group 86"/>
              <p:cNvGrpSpPr>
                <a:grpSpLocks/>
              </p:cNvGrpSpPr>
              <p:nvPr/>
            </p:nvGrpSpPr>
            <p:grpSpPr bwMode="auto">
              <a:xfrm>
                <a:off x="46466" y="2308226"/>
                <a:ext cx="9817100" cy="3681413"/>
                <a:chOff x="-90" y="1280"/>
                <a:chExt cx="6184" cy="2319"/>
              </a:xfrm>
            </p:grpSpPr>
            <p:graphicFrame>
              <p:nvGraphicFramePr>
                <p:cNvPr id="2" name="Object 1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67990847"/>
                    </p:ext>
                  </p:extLst>
                </p:nvPr>
              </p:nvGraphicFramePr>
              <p:xfrm>
                <a:off x="-90" y="1280"/>
                <a:ext cx="6184" cy="211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864331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458" y="3066"/>
                  <a:ext cx="861" cy="5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AGILIDAD EN LA ATENCION DE NUESTROS TALLERES AUTORIZADOS</a:t>
                  </a:r>
                </a:p>
              </p:txBody>
            </p:sp>
            <p:sp>
              <p:nvSpPr>
                <p:cNvPr id="86433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296" y="3068"/>
                  <a:ext cx="953" cy="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ATENCION Y PROFESIONALISMO DEL EQUIPO DE LOS TALLERES</a:t>
                  </a:r>
                </a:p>
              </p:txBody>
            </p:sp>
            <p:sp>
              <p:nvSpPr>
                <p:cNvPr id="86433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7" y="3066"/>
                  <a:ext cx="771" cy="5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CUMPLIMIENTO DE LA FECHA DE VISITA PACTADA POR EL INSPECTOR </a:t>
                  </a:r>
                </a:p>
              </p:txBody>
            </p:sp>
            <p:sp>
              <p:nvSpPr>
                <p:cNvPr id="864334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638" y="3068"/>
                  <a:ext cx="726" cy="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AGILIDAD EN LA LLEGADA DEL MOVIL TALLER </a:t>
                  </a:r>
                </a:p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O GRUA</a:t>
                  </a:r>
                </a:p>
              </p:txBody>
            </p:sp>
            <p:sp>
              <p:nvSpPr>
                <p:cNvPr id="864335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699" y="3066"/>
                  <a:ext cx="998" cy="5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ATENCION Y PROFESIONALISMO </a:t>
                  </a:r>
                </a:p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DE LOS TECNICOS </a:t>
                  </a:r>
                </a:p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DEL MOVIL </a:t>
                  </a:r>
                </a:p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TALLER O GRUA</a:t>
                  </a:r>
                </a:p>
              </p:txBody>
            </p:sp>
          </p:grp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 rot="21076063">
                <a:off x="5646539" y="2466203"/>
                <a:ext cx="4111995" cy="2130151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6699995" y="4034106"/>
                <a:ext cx="2554386" cy="43088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altLang="es-AR" sz="1100" b="1" dirty="0">
                    <a:solidFill>
                      <a:schemeClr val="bg1"/>
                    </a:solidFill>
                  </a:rPr>
                  <a:t>MAYOR CRITICIDAD</a:t>
                </a:r>
              </a:p>
              <a:p>
                <a:pPr algn="ctr"/>
                <a:r>
                  <a:rPr lang="es-ES" altLang="es-AR" sz="1100" b="1" dirty="0">
                    <a:solidFill>
                      <a:schemeClr val="bg1"/>
                    </a:solidFill>
                  </a:rPr>
                  <a:t>EN AMBA</a:t>
                </a:r>
              </a:p>
            </p:txBody>
          </p:sp>
        </p:grpSp>
        <p:sp>
          <p:nvSpPr>
            <p:cNvPr id="33" name="Text Box 80"/>
            <p:cNvSpPr txBox="1">
              <a:spLocks noChangeArrowheads="1"/>
            </p:cNvSpPr>
            <p:nvPr/>
          </p:nvSpPr>
          <p:spPr bwMode="auto">
            <a:xfrm>
              <a:off x="2792760" y="5148474"/>
              <a:ext cx="1468438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">
                <a:lnSpc>
                  <a:spcPct val="110000"/>
                </a:lnSpc>
              </a:pPr>
              <a:r>
                <a:rPr lang="es-ES" altLang="es-AR" sz="900" b="1" dirty="0"/>
                <a:t>DISPONIBILIDAD DE EQUIPAMIENTO EN EL MOVIL TALLER O GRUA </a:t>
              </a:r>
            </a:p>
          </p:txBody>
        </p:sp>
        <p:sp>
          <p:nvSpPr>
            <p:cNvPr id="34" name="Text Box 74"/>
            <p:cNvSpPr txBox="1">
              <a:spLocks noChangeArrowheads="1"/>
            </p:cNvSpPr>
            <p:nvPr/>
          </p:nvSpPr>
          <p:spPr bwMode="auto">
            <a:xfrm>
              <a:off x="8391917" y="5149163"/>
              <a:ext cx="1439863" cy="54451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b">
                <a:lnSpc>
                  <a:spcPct val="110000"/>
                </a:lnSpc>
              </a:pPr>
              <a:r>
                <a:rPr lang="es-ES" altLang="es-AR" sz="900" b="1" dirty="0"/>
                <a:t>ATENCION Y PROFESIONALISMO DEL INSPECTOR</a:t>
              </a:r>
            </a:p>
          </p:txBody>
        </p:sp>
      </p:grpSp>
      <p:sp>
        <p:nvSpPr>
          <p:cNvPr id="35" name="Rectangle 65"/>
          <p:cNvSpPr>
            <a:spLocks noChangeArrowheads="1"/>
          </p:cNvSpPr>
          <p:nvPr/>
        </p:nvSpPr>
        <p:spPr bwMode="auto">
          <a:xfrm>
            <a:off x="6634857" y="6342063"/>
            <a:ext cx="285750" cy="215900"/>
          </a:xfrm>
          <a:prstGeom prst="rect">
            <a:avLst/>
          </a:prstGeom>
          <a:solidFill>
            <a:srgbClr val="0066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>
            <a:off x="6871394" y="6308725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AMBA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61312" y="6257797"/>
            <a:ext cx="1079203" cy="606434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INDICADORES</a:t>
            </a:r>
          </a:p>
          <a:p>
            <a:pPr algn="r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VINCULADOS A</a:t>
            </a:r>
          </a:p>
          <a:p>
            <a:pPr algn="r"/>
            <a:r>
              <a:rPr lang="es-ES" altLang="es-AR" sz="3500" b="1" dirty="0">
                <a:solidFill>
                  <a:schemeClr val="bg1"/>
                </a:solidFill>
                <a:latin typeface="Arial Black" panose="020B0A04020102020204" pitchFamily="34" charset="0"/>
              </a:rPr>
              <a:t>SINIESTROS</a:t>
            </a:r>
          </a:p>
          <a:p>
            <a:pPr algn="r"/>
            <a:r>
              <a:rPr lang="es-ES" altLang="es-AR" sz="3500" b="1" dirty="0">
                <a:solidFill>
                  <a:schemeClr val="bg1"/>
                </a:solidFill>
                <a:latin typeface="Arial Black" panose="020B0A04020102020204" pitchFamily="34" charset="0"/>
              </a:rPr>
              <a:t>DE INTEGRALES</a:t>
            </a:r>
          </a:p>
        </p:txBody>
      </p:sp>
      <p:pic>
        <p:nvPicPr>
          <p:cNvPr id="14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795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65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5994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766054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766101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05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766143" name="Rectangle 191"/>
          <p:cNvSpPr>
            <a:spLocks noChangeArrowheads="1"/>
          </p:cNvSpPr>
          <p:nvPr/>
        </p:nvSpPr>
        <p:spPr bwMode="auto">
          <a:xfrm>
            <a:off x="0" y="6398840"/>
            <a:ext cx="8840788" cy="270247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66144" name="Picture 192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6145" name="Picture 193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776716"/>
              </p:ext>
            </p:extLst>
          </p:nvPr>
        </p:nvGraphicFramePr>
        <p:xfrm>
          <a:off x="-1" y="1651597"/>
          <a:ext cx="9705975" cy="460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8" name="Conector recto 27"/>
          <p:cNvCxnSpPr/>
          <p:nvPr/>
        </p:nvCxnSpPr>
        <p:spPr bwMode="auto">
          <a:xfrm>
            <a:off x="560512" y="3193926"/>
            <a:ext cx="8928992" cy="0"/>
          </a:xfrm>
          <a:prstGeom prst="line">
            <a:avLst/>
          </a:prstGeom>
          <a:solidFill>
            <a:srgbClr val="FF66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ector recto 28"/>
          <p:cNvCxnSpPr/>
          <p:nvPr/>
        </p:nvCxnSpPr>
        <p:spPr bwMode="auto">
          <a:xfrm>
            <a:off x="467781" y="2555379"/>
            <a:ext cx="8928992" cy="0"/>
          </a:xfrm>
          <a:prstGeom prst="line">
            <a:avLst/>
          </a:prstGeom>
          <a:solidFill>
            <a:srgbClr val="FF66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1856656" y="6417163"/>
            <a:ext cx="9525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PROMEDIO</a:t>
            </a:r>
          </a:p>
        </p:txBody>
      </p:sp>
      <p:sp>
        <p:nvSpPr>
          <p:cNvPr id="37" name="Rectángulo 36"/>
          <p:cNvSpPr/>
          <p:nvPr/>
        </p:nvSpPr>
        <p:spPr bwMode="auto">
          <a:xfrm>
            <a:off x="3806502" y="6429958"/>
            <a:ext cx="205317" cy="179809"/>
          </a:xfrm>
          <a:prstGeom prst="rect">
            <a:avLst/>
          </a:prstGeom>
          <a:solidFill>
            <a:srgbClr val="00206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Decisión 37"/>
          <p:cNvSpPr/>
          <p:nvPr/>
        </p:nvSpPr>
        <p:spPr bwMode="auto">
          <a:xfrm>
            <a:off x="2792760" y="6439483"/>
            <a:ext cx="216024" cy="193722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3302446" y="6404597"/>
            <a:ext cx="203307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AR" sz="1100" b="1" dirty="0">
                <a:solidFill>
                  <a:schemeClr val="bg1"/>
                </a:solidFill>
              </a:rPr>
              <a:t>NPS</a:t>
            </a:r>
          </a:p>
          <a:p>
            <a:r>
              <a:rPr lang="es-ES" altLang="es-AR" sz="800" b="1" dirty="0">
                <a:solidFill>
                  <a:schemeClr val="bg1"/>
                </a:solidFill>
              </a:rPr>
              <a:t>Ejercicio a partir de la </a:t>
            </a:r>
          </a:p>
          <a:p>
            <a:r>
              <a:rPr lang="es-ES" altLang="es-AR" sz="800" b="1" dirty="0">
                <a:solidFill>
                  <a:schemeClr val="bg1"/>
                </a:solidFill>
              </a:rPr>
              <a:t>estructura de cálculo del NPS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604017"/>
            <a:ext cx="7977188" cy="701731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SATISFACCION Y NPS DE INDICADORES GLOBALES 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DIRECTAMENTE VINCULADOS A SINIESTROS DE INTEGRALES</a:t>
            </a:r>
            <a:endParaRPr lang="es-ES" altLang="es-AR" sz="1400" b="1" dirty="0">
              <a:solidFill>
                <a:schemeClr val="bg1"/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41" name="Grupo 40"/>
          <p:cNvGrpSpPr/>
          <p:nvPr/>
        </p:nvGrpSpPr>
        <p:grpSpPr>
          <a:xfrm>
            <a:off x="4303285" y="1557624"/>
            <a:ext cx="5005284" cy="4841216"/>
            <a:chOff x="6592930" y="1298226"/>
            <a:chExt cx="2974631" cy="5249132"/>
          </a:xfrm>
        </p:grpSpPr>
        <p:sp>
          <p:nvSpPr>
            <p:cNvPr id="42" name="Flecha derecha 41"/>
            <p:cNvSpPr/>
            <p:nvPr/>
          </p:nvSpPr>
          <p:spPr bwMode="auto">
            <a:xfrm rot="5400000">
              <a:off x="5450104" y="2441052"/>
              <a:ext cx="5249132" cy="2963479"/>
            </a:xfrm>
            <a:prstGeom prst="rightArrow">
              <a:avLst>
                <a:gd name="adj1" fmla="val 100000"/>
                <a:gd name="adj2" fmla="val 8696"/>
              </a:avLst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6592931" y="1307139"/>
              <a:ext cx="2974630" cy="41107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+ POR DEBAJO 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492226" y="1387288"/>
            <a:ext cx="2704091" cy="4950607"/>
            <a:chOff x="1714278" y="1298223"/>
            <a:chExt cx="3814786" cy="4796828"/>
          </a:xfrm>
        </p:grpSpPr>
        <p:sp>
          <p:nvSpPr>
            <p:cNvPr id="23" name="Flecha derecha 22"/>
            <p:cNvSpPr/>
            <p:nvPr/>
          </p:nvSpPr>
          <p:spPr bwMode="auto">
            <a:xfrm rot="16200000">
              <a:off x="1231170" y="1788708"/>
              <a:ext cx="4788379" cy="3807409"/>
            </a:xfrm>
            <a:prstGeom prst="rightArrow">
              <a:avLst>
                <a:gd name="adj1" fmla="val 100000"/>
                <a:gd name="adj2" fmla="val 12823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714278" y="5647727"/>
              <a:ext cx="3806826" cy="44732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+ POR ENCIMA 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</a:rPr>
                <a:t>DE LA MEDIA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156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622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2212" name="Rectangle 4"/>
          <p:cNvSpPr>
            <a:spLocks noChangeArrowheads="1"/>
          </p:cNvSpPr>
          <p:nvPr/>
        </p:nvSpPr>
        <p:spPr bwMode="auto">
          <a:xfrm>
            <a:off x="0" y="631839"/>
            <a:ext cx="7977188" cy="701731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EVOLUCION DE LOS INDICADORES VINCULADOS A 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SINIESTROS DE INTEGRALES</a:t>
            </a:r>
            <a:endParaRPr lang="es-ES" altLang="es-AR" sz="1400" b="1" dirty="0">
              <a:solidFill>
                <a:schemeClr val="bg1"/>
              </a:solidFill>
            </a:endParaRPr>
          </a:p>
        </p:txBody>
      </p:sp>
      <p:sp>
        <p:nvSpPr>
          <p:cNvPr id="862213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62214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62215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62216" name="Rectangle 8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62217" name="Picture 9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218" name="Picture 10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39" name="Rectangle 64"/>
          <p:cNvSpPr>
            <a:spLocks noChangeArrowheads="1"/>
          </p:cNvSpPr>
          <p:nvPr/>
        </p:nvSpPr>
        <p:spPr bwMode="auto">
          <a:xfrm>
            <a:off x="5412237" y="6359525"/>
            <a:ext cx="285750" cy="215900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62240" name="Rectangle 65"/>
          <p:cNvSpPr>
            <a:spLocks noChangeArrowheads="1"/>
          </p:cNvSpPr>
          <p:nvPr/>
        </p:nvSpPr>
        <p:spPr bwMode="auto">
          <a:xfrm>
            <a:off x="6748912" y="6342063"/>
            <a:ext cx="285750" cy="2159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rgbClr val="003300"/>
              </a:solidFill>
              <a:cs typeface="Arial" panose="020B0604020202020204" pitchFamily="34" charset="0"/>
            </a:endParaRPr>
          </a:p>
        </p:txBody>
      </p:sp>
      <p:sp>
        <p:nvSpPr>
          <p:cNvPr id="862241" name="Text Box 68"/>
          <p:cNvSpPr txBox="1">
            <a:spLocks noChangeArrowheads="1"/>
          </p:cNvSpPr>
          <p:nvPr/>
        </p:nvSpPr>
        <p:spPr bwMode="auto">
          <a:xfrm>
            <a:off x="5737081" y="6307138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 dirty="0">
                <a:solidFill>
                  <a:schemeClr val="bg1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862242" name="Text Box 69"/>
          <p:cNvSpPr txBox="1">
            <a:spLocks noChangeArrowheads="1"/>
          </p:cNvSpPr>
          <p:nvPr/>
        </p:nvSpPr>
        <p:spPr bwMode="auto">
          <a:xfrm>
            <a:off x="7107093" y="6308725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 dirty="0">
                <a:solidFill>
                  <a:schemeClr val="bg1"/>
                </a:solidFill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1882778" y="6264716"/>
            <a:ext cx="3352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00" b="1" dirty="0">
                <a:solidFill>
                  <a:schemeClr val="bg1"/>
                </a:solidFill>
              </a:rPr>
              <a:t>Promedios sobre respuestas efectivas</a:t>
            </a:r>
            <a:r>
              <a:rPr lang="es-ES" altLang="es-AR" sz="1000" b="1" dirty="0">
                <a:solidFill>
                  <a:schemeClr val="bg1"/>
                </a:solidFill>
              </a:rPr>
              <a:t> de asegurados con siniestros de integrales</a:t>
            </a:r>
            <a:endParaRPr lang="es-AR" altLang="es-AR" sz="1000" b="1" dirty="0">
              <a:solidFill>
                <a:schemeClr val="bg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29" name="Text Box 82"/>
          <p:cNvSpPr txBox="1">
            <a:spLocks noChangeArrowheads="1"/>
          </p:cNvSpPr>
          <p:nvPr/>
        </p:nvSpPr>
        <p:spPr bwMode="auto">
          <a:xfrm>
            <a:off x="0" y="1329009"/>
            <a:ext cx="9905999" cy="829941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EVOLUCION DISPAR</a:t>
            </a:r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EN LOS NIVELES DE SATISFACCION DE INDICADORES VINCULADOS A SINIESTROS INTEGRALES</a:t>
            </a:r>
          </a:p>
          <a:p>
            <a:pPr algn="r"/>
            <a:endParaRPr lang="es-ES" altLang="es-AR" sz="1400" b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87560" y="2117499"/>
            <a:ext cx="9937104" cy="3807864"/>
            <a:chOff x="-87560" y="2117499"/>
            <a:chExt cx="9937104" cy="3807864"/>
          </a:xfrm>
        </p:grpSpPr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764947" y="5079225"/>
              <a:ext cx="1368735" cy="846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">
                <a:lnSpc>
                  <a:spcPct val="110000"/>
                </a:lnSpc>
              </a:pPr>
              <a:r>
                <a:rPr lang="es-ES" altLang="es-AR" sz="900" b="1" dirty="0"/>
                <a:t>CUMPLIMIENTO DE LA FECHA DE VISITA PACTADA </a:t>
              </a:r>
            </a:p>
            <a:p>
              <a:pPr algn="ctr" fontAlgn="b">
                <a:lnSpc>
                  <a:spcPct val="110000"/>
                </a:lnSpc>
              </a:pPr>
              <a:r>
                <a:rPr lang="es-ES" altLang="es-AR" sz="900" b="1" dirty="0"/>
                <a:t>POR EL LIQUIDADOR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200472" y="5079305"/>
              <a:ext cx="1445894" cy="544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">
                <a:lnSpc>
                  <a:spcPct val="110000"/>
                </a:lnSpc>
              </a:pPr>
              <a:r>
                <a:rPr lang="es-ES" altLang="es-AR" sz="900" b="1" dirty="0"/>
                <a:t>ATENCION Y PROFESIONALISMO DEL LIQUIDADOR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469551" y="5075113"/>
              <a:ext cx="1596857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">
                <a:lnSpc>
                  <a:spcPct val="110000"/>
                </a:lnSpc>
              </a:pPr>
              <a:r>
                <a:rPr lang="es-ES" altLang="es-AR" sz="900" b="1" dirty="0"/>
                <a:t>ATENCION Y PROFESIONALISMO DEL PERSONAL DE ASISTENCIA</a:t>
              </a:r>
            </a:p>
          </p:txBody>
        </p:sp>
        <p:sp>
          <p:nvSpPr>
            <p:cNvPr id="36" name="Text Box 111"/>
            <p:cNvSpPr txBox="1">
              <a:spLocks noChangeArrowheads="1"/>
            </p:cNvSpPr>
            <p:nvPr/>
          </p:nvSpPr>
          <p:spPr bwMode="auto">
            <a:xfrm>
              <a:off x="5172250" y="5068964"/>
              <a:ext cx="1407782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"/>
              <a:r>
                <a:rPr lang="es-ES" altLang="es-AR" sz="900" b="1" dirty="0"/>
                <a:t>CUMPLIMIENTO DE LA FECHA DE VISITA </a:t>
              </a:r>
            </a:p>
            <a:p>
              <a:pPr algn="ctr" fontAlgn="b"/>
              <a:r>
                <a:rPr lang="es-ES" altLang="es-AR" sz="900" b="1" dirty="0"/>
                <a:t>DEL PERSONAL DE ASISTENCIA SOLICITADO</a:t>
              </a:r>
            </a:p>
          </p:txBody>
        </p:sp>
        <p:sp>
          <p:nvSpPr>
            <p:cNvPr id="37" name="Text Box 112"/>
            <p:cNvSpPr txBox="1">
              <a:spLocks noChangeArrowheads="1"/>
            </p:cNvSpPr>
            <p:nvPr/>
          </p:nvSpPr>
          <p:spPr bwMode="auto">
            <a:xfrm>
              <a:off x="6643026" y="5061396"/>
              <a:ext cx="1521376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"/>
              <a:r>
                <a:rPr lang="es-ES" altLang="es-AR" sz="900" b="1" dirty="0"/>
                <a:t>AGILIDAD EN LA LLEGADA DEL PERSONAL DE ASISTENCIA</a:t>
              </a:r>
            </a:p>
          </p:txBody>
        </p:sp>
        <p:sp>
          <p:nvSpPr>
            <p:cNvPr id="39" name="Text Box 113"/>
            <p:cNvSpPr txBox="1">
              <a:spLocks noChangeArrowheads="1"/>
            </p:cNvSpPr>
            <p:nvPr/>
          </p:nvSpPr>
          <p:spPr bwMode="auto">
            <a:xfrm>
              <a:off x="8259373" y="5073558"/>
              <a:ext cx="1505673" cy="78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"/>
              <a:r>
                <a:rPr lang="es-ES" altLang="es-AR" sz="900" b="1" dirty="0"/>
                <a:t>DISPONIBILIDAD </a:t>
              </a:r>
            </a:p>
            <a:p>
              <a:pPr algn="ctr" fontAlgn="b"/>
              <a:r>
                <a:rPr lang="es-ES" altLang="es-AR" sz="900" b="1" dirty="0"/>
                <a:t>DEL EQUIPAMIENTO NECESARIO PARA EL TRATAMIENTO DE LA </a:t>
              </a:r>
            </a:p>
            <a:p>
              <a:pPr algn="ctr" fontAlgn="b"/>
              <a:r>
                <a:rPr lang="es-ES" altLang="es-AR" sz="900" b="1" dirty="0"/>
                <a:t>URGENCIA</a:t>
              </a:r>
            </a:p>
          </p:txBody>
        </p:sp>
        <p:graphicFrame>
          <p:nvGraphicFramePr>
            <p:cNvPr id="40" name="Object 1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5506535"/>
                </p:ext>
              </p:extLst>
            </p:nvPr>
          </p:nvGraphicFramePr>
          <p:xfrm>
            <a:off x="-87560" y="2117499"/>
            <a:ext cx="9937104" cy="3797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42" name="Grupo 41"/>
          <p:cNvGrpSpPr/>
          <p:nvPr/>
        </p:nvGrpSpPr>
        <p:grpSpPr>
          <a:xfrm>
            <a:off x="3343477" y="2275285"/>
            <a:ext cx="6362498" cy="4031853"/>
            <a:chOff x="3343477" y="2275285"/>
            <a:chExt cx="6362498" cy="4031853"/>
          </a:xfrm>
        </p:grpSpPr>
        <p:sp>
          <p:nvSpPr>
            <p:cNvPr id="46" name="Text Box 36"/>
            <p:cNvSpPr txBox="1">
              <a:spLocks noChangeArrowheads="1"/>
            </p:cNvSpPr>
            <p:nvPr/>
          </p:nvSpPr>
          <p:spPr bwMode="auto">
            <a:xfrm>
              <a:off x="3348000" y="2275285"/>
              <a:ext cx="6357975" cy="7074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LIGERAMENTE DECLINANTE </a:t>
              </a:r>
            </a:p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EN LOS ASPECTOS ASOCIADOS AL PERSONAL DE ASISTENCIA</a:t>
              </a:r>
            </a:p>
          </p:txBody>
        </p:sp>
        <p:sp>
          <p:nvSpPr>
            <p:cNvPr id="47" name="Flecha derecha 46"/>
            <p:cNvSpPr/>
            <p:nvPr/>
          </p:nvSpPr>
          <p:spPr bwMode="auto">
            <a:xfrm rot="5400000">
              <a:off x="4509593" y="1110756"/>
              <a:ext cx="4030266" cy="6362498"/>
            </a:xfrm>
            <a:prstGeom prst="rightArrow">
              <a:avLst>
                <a:gd name="adj1" fmla="val 100000"/>
                <a:gd name="adj2" fmla="val 12742"/>
              </a:avLst>
            </a:prstGeom>
            <a:noFill/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246941" y="2204863"/>
            <a:ext cx="2982479" cy="3888432"/>
            <a:chOff x="246941" y="2204863"/>
            <a:chExt cx="2982479" cy="3888432"/>
          </a:xfrm>
        </p:grpSpPr>
        <p:sp>
          <p:nvSpPr>
            <p:cNvPr id="49" name="Flecha derecha 48"/>
            <p:cNvSpPr/>
            <p:nvPr/>
          </p:nvSpPr>
          <p:spPr bwMode="auto">
            <a:xfrm rot="16200000">
              <a:off x="-202672" y="2661203"/>
              <a:ext cx="3888432" cy="2975752"/>
            </a:xfrm>
            <a:prstGeom prst="rightArrow">
              <a:avLst>
                <a:gd name="adj1" fmla="val 100000"/>
                <a:gd name="adj2" fmla="val 18180"/>
              </a:avLst>
            </a:prstGeom>
            <a:noFill/>
            <a:ln w="38100">
              <a:solidFill>
                <a:srgbClr val="00336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Text Box 36"/>
            <p:cNvSpPr txBox="1">
              <a:spLocks noChangeArrowheads="1"/>
            </p:cNvSpPr>
            <p:nvPr/>
          </p:nvSpPr>
          <p:spPr bwMode="auto">
            <a:xfrm>
              <a:off x="246941" y="4207933"/>
              <a:ext cx="2977870" cy="82208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CRECIENTE </a:t>
              </a:r>
            </a:p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EN LOS ASPECTOS </a:t>
              </a:r>
            </a:p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ASOCIADOS AL LIQUIDADOR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899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693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9380" name="Rectangle 4"/>
          <p:cNvSpPr>
            <a:spLocks noChangeArrowheads="1"/>
          </p:cNvSpPr>
          <p:nvPr/>
        </p:nvSpPr>
        <p:spPr bwMode="auto">
          <a:xfrm>
            <a:off x="0" y="615815"/>
            <a:ext cx="7977188" cy="67813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INDICADORES VINCULADOS A SINIESTROS DE INTEGRALES 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POR REGION GEOGRAFICA</a:t>
            </a:r>
            <a:endParaRPr lang="es-ES" altLang="es-AR" sz="1400" b="1" dirty="0">
              <a:solidFill>
                <a:schemeClr val="bg1"/>
              </a:solidFill>
            </a:endParaRPr>
          </a:p>
        </p:txBody>
      </p:sp>
      <p:sp>
        <p:nvSpPr>
          <p:cNvPr id="869381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69382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69383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69384" name="Rectangle 8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69385" name="Picture 9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9386" name="Picture 10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9389" name="Rectangle 65"/>
          <p:cNvSpPr>
            <a:spLocks noChangeArrowheads="1"/>
          </p:cNvSpPr>
          <p:nvPr/>
        </p:nvSpPr>
        <p:spPr bwMode="auto">
          <a:xfrm>
            <a:off x="6735217" y="6342063"/>
            <a:ext cx="285750" cy="215900"/>
          </a:xfrm>
          <a:prstGeom prst="rect">
            <a:avLst/>
          </a:prstGeom>
          <a:solidFill>
            <a:srgbClr val="0066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69391" name="Text Box 69"/>
          <p:cNvSpPr txBox="1">
            <a:spLocks noChangeArrowheads="1"/>
          </p:cNvSpPr>
          <p:nvPr/>
        </p:nvSpPr>
        <p:spPr bwMode="auto">
          <a:xfrm>
            <a:off x="6971754" y="6308725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AMBA</a:t>
            </a:r>
          </a:p>
        </p:txBody>
      </p:sp>
      <p:sp>
        <p:nvSpPr>
          <p:cNvPr id="40" name="Rectangle 64"/>
          <p:cNvSpPr>
            <a:spLocks noChangeArrowheads="1"/>
          </p:cNvSpPr>
          <p:nvPr/>
        </p:nvSpPr>
        <p:spPr bwMode="auto">
          <a:xfrm>
            <a:off x="5341392" y="6359525"/>
            <a:ext cx="285750" cy="215900"/>
          </a:xfrm>
          <a:prstGeom prst="rect">
            <a:avLst/>
          </a:prstGeom>
          <a:solidFill>
            <a:srgbClr val="660066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Box 68"/>
          <p:cNvSpPr txBox="1">
            <a:spLocks noChangeArrowheads="1"/>
          </p:cNvSpPr>
          <p:nvPr/>
        </p:nvSpPr>
        <p:spPr bwMode="auto">
          <a:xfrm>
            <a:off x="5585867" y="6307138"/>
            <a:ext cx="795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Interior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882778" y="6264716"/>
            <a:ext cx="33522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100" b="1" dirty="0">
                <a:solidFill>
                  <a:schemeClr val="bg1"/>
                </a:solidFill>
              </a:rPr>
              <a:t>Promedios sobre respuestas efectivas</a:t>
            </a:r>
            <a:r>
              <a:rPr lang="es-ES" altLang="es-AR" sz="1100" b="1" dirty="0">
                <a:solidFill>
                  <a:schemeClr val="bg1"/>
                </a:solidFill>
              </a:rPr>
              <a:t> de asegurados con siniestros de integrales</a:t>
            </a:r>
            <a:endParaRPr lang="es-AR" altLang="es-AR" sz="1100" b="1" dirty="0">
              <a:solidFill>
                <a:schemeClr val="bg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-1588" y="1296056"/>
            <a:ext cx="9907588" cy="96076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NIVELES DE SATISFACCION EN INDICADORES VINCULADOS A SINIESTROS INTEGRALES</a:t>
            </a:r>
          </a:p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EN GENERAL ALINEADOS POR REGION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93702" y="2201321"/>
            <a:ext cx="9335467" cy="3968140"/>
            <a:chOff x="393702" y="2201321"/>
            <a:chExt cx="9335467" cy="3968140"/>
          </a:xfrm>
        </p:grpSpPr>
        <p:grpSp>
          <p:nvGrpSpPr>
            <p:cNvPr id="869495" name="Group 119"/>
            <p:cNvGrpSpPr>
              <a:grpSpLocks/>
            </p:cNvGrpSpPr>
            <p:nvPr/>
          </p:nvGrpSpPr>
          <p:grpSpPr bwMode="auto">
            <a:xfrm>
              <a:off x="393702" y="5014912"/>
              <a:ext cx="9159883" cy="912813"/>
              <a:chOff x="248" y="3159"/>
              <a:chExt cx="5770" cy="575"/>
            </a:xfrm>
          </p:grpSpPr>
          <p:sp>
            <p:nvSpPr>
              <p:cNvPr id="869405" name="Text Box 29"/>
              <p:cNvSpPr txBox="1">
                <a:spLocks noChangeArrowheads="1"/>
              </p:cNvSpPr>
              <p:nvPr/>
            </p:nvSpPr>
            <p:spPr bwMode="auto">
              <a:xfrm>
                <a:off x="248" y="3166"/>
                <a:ext cx="816" cy="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CUMPLIMIENTO DE LA FECHA DE VISITA PACTADA </a:t>
                </a:r>
              </a:p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POR EL LIQUIDADOR</a:t>
                </a:r>
              </a:p>
            </p:txBody>
          </p:sp>
          <p:sp>
            <p:nvSpPr>
              <p:cNvPr id="869406" name="Text Box 30"/>
              <p:cNvSpPr txBox="1">
                <a:spLocks noChangeArrowheads="1"/>
              </p:cNvSpPr>
              <p:nvPr/>
            </p:nvSpPr>
            <p:spPr bwMode="auto">
              <a:xfrm>
                <a:off x="1215" y="3166"/>
                <a:ext cx="862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ATENCION Y PROFESIONALISMO DEL LIQUIDADOR</a:t>
                </a:r>
              </a:p>
            </p:txBody>
          </p:sp>
          <p:sp>
            <p:nvSpPr>
              <p:cNvPr id="869410" name="Text Box 34"/>
              <p:cNvSpPr txBox="1">
                <a:spLocks noChangeArrowheads="1"/>
              </p:cNvSpPr>
              <p:nvPr/>
            </p:nvSpPr>
            <p:spPr bwMode="auto">
              <a:xfrm>
                <a:off x="2123" y="3166"/>
                <a:ext cx="952" cy="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>
                  <a:lnSpc>
                    <a:spcPct val="110000"/>
                  </a:lnSpc>
                </a:pPr>
                <a:r>
                  <a:rPr lang="es-ES" altLang="es-AR" sz="900" b="1" dirty="0"/>
                  <a:t>ATENCION Y PROFESIONALISMO DEL PERSONAL DE ASISTENCIA</a:t>
                </a:r>
              </a:p>
            </p:txBody>
          </p:sp>
          <p:sp>
            <p:nvSpPr>
              <p:cNvPr id="869487" name="Text Box 111"/>
              <p:cNvSpPr txBox="1">
                <a:spLocks noChangeArrowheads="1"/>
              </p:cNvSpPr>
              <p:nvPr/>
            </p:nvSpPr>
            <p:spPr bwMode="auto">
              <a:xfrm>
                <a:off x="4329" y="3160"/>
                <a:ext cx="772" cy="5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900" b="1" dirty="0"/>
                  <a:t>CUMPLIMIENTO DE LA FECHA DE VISITA </a:t>
                </a:r>
              </a:p>
              <a:p>
                <a:pPr algn="ctr" fontAlgn="b"/>
                <a:r>
                  <a:rPr lang="es-ES" altLang="es-AR" sz="900" b="1" dirty="0"/>
                  <a:t>DEL PERSONAL DE ASISTENCIA SOLICITADO</a:t>
                </a:r>
              </a:p>
            </p:txBody>
          </p:sp>
          <p:sp>
            <p:nvSpPr>
              <p:cNvPr id="869488" name="Text Box 112"/>
              <p:cNvSpPr txBox="1">
                <a:spLocks noChangeArrowheads="1"/>
              </p:cNvSpPr>
              <p:nvPr/>
            </p:nvSpPr>
            <p:spPr bwMode="auto">
              <a:xfrm>
                <a:off x="5111" y="3160"/>
                <a:ext cx="907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900" b="1" dirty="0"/>
                  <a:t>AGILIDAD EN LA LLEGADA DEL PERSONAL DE ASISTENCIA</a:t>
                </a:r>
              </a:p>
            </p:txBody>
          </p:sp>
          <p:sp>
            <p:nvSpPr>
              <p:cNvPr id="869489" name="Text Box 113"/>
              <p:cNvSpPr txBox="1">
                <a:spLocks noChangeArrowheads="1"/>
              </p:cNvSpPr>
              <p:nvPr/>
            </p:nvSpPr>
            <p:spPr bwMode="auto">
              <a:xfrm>
                <a:off x="3347" y="3159"/>
                <a:ext cx="897" cy="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"/>
                <a:r>
                  <a:rPr lang="es-ES" altLang="es-AR" sz="900" b="1" dirty="0"/>
                  <a:t>DISPONIBILIDAD </a:t>
                </a:r>
              </a:p>
              <a:p>
                <a:pPr algn="ctr" fontAlgn="b"/>
                <a:r>
                  <a:rPr lang="es-ES" altLang="es-AR" sz="900" b="1" dirty="0"/>
                  <a:t>DEL EQUIPAMIENTO NECESARIO PARA EL TRATAMIENTO DE </a:t>
                </a:r>
              </a:p>
              <a:p>
                <a:pPr algn="ctr" fontAlgn="b"/>
                <a:r>
                  <a:rPr lang="es-ES" altLang="es-AR" sz="900" b="1" dirty="0"/>
                  <a:t>LA URGENCIA</a:t>
                </a:r>
              </a:p>
            </p:txBody>
          </p:sp>
        </p:grpSp>
        <p:graphicFrame>
          <p:nvGraphicFramePr>
            <p:cNvPr id="30" name="Object 1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081142"/>
                </p:ext>
              </p:extLst>
            </p:nvPr>
          </p:nvGraphicFramePr>
          <p:xfrm>
            <a:off x="424870" y="2201321"/>
            <a:ext cx="9281105" cy="39681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3" name="Rectangle 109"/>
            <p:cNvSpPr>
              <a:spLocks noChangeArrowheads="1"/>
            </p:cNvSpPr>
            <p:nvPr/>
          </p:nvSpPr>
          <p:spPr bwMode="auto">
            <a:xfrm rot="582581">
              <a:off x="3560149" y="2999230"/>
              <a:ext cx="6169020" cy="1938887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4" name="Text Box 114"/>
            <p:cNvSpPr txBox="1">
              <a:spLocks noChangeArrowheads="1"/>
            </p:cNvSpPr>
            <p:nvPr/>
          </p:nvSpPr>
          <p:spPr bwMode="auto">
            <a:xfrm>
              <a:off x="6372132" y="3209580"/>
              <a:ext cx="2225876" cy="5435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 anchorCtr="0">
              <a:noAutofit/>
            </a:bodyPr>
            <a:lstStyle/>
            <a:p>
              <a:pPr algn="r"/>
              <a:r>
                <a:rPr lang="es-ES" altLang="es-AR" sz="1200" b="1" dirty="0">
                  <a:solidFill>
                    <a:schemeClr val="bg1"/>
                  </a:solidFill>
                </a:rPr>
                <a:t>DEMANDAS GLOBALES</a:t>
              </a:r>
            </a:p>
            <a:p>
              <a:pPr algn="r"/>
              <a:r>
                <a:rPr lang="es-ES" altLang="es-AR" sz="1200" b="1" dirty="0">
                  <a:solidFill>
                    <a:schemeClr val="bg1"/>
                  </a:solidFill>
                </a:rPr>
                <a:t>SOSTENIDAS POR REGION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724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2452" name="Rectangle 4"/>
          <p:cNvSpPr>
            <a:spLocks noChangeArrowheads="1"/>
          </p:cNvSpPr>
          <p:nvPr/>
        </p:nvSpPr>
        <p:spPr bwMode="auto">
          <a:xfrm>
            <a:off x="0" y="604016"/>
            <a:ext cx="7977188" cy="701731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INDICADORES VINCULADOS A SINIESTROS DE INTEGRALES 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POR TIPO DE COBERTURA</a:t>
            </a:r>
          </a:p>
        </p:txBody>
      </p:sp>
      <p:sp>
        <p:nvSpPr>
          <p:cNvPr id="872453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72454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72455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05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72456" name="Rectangle 8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72457" name="Picture 9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2458" name="Picture 10" descr="fotosdegente4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2460" name="Rectangle 64"/>
          <p:cNvSpPr>
            <a:spLocks noChangeArrowheads="1"/>
          </p:cNvSpPr>
          <p:nvPr/>
        </p:nvSpPr>
        <p:spPr bwMode="auto">
          <a:xfrm>
            <a:off x="5341392" y="6359525"/>
            <a:ext cx="285750" cy="215900"/>
          </a:xfrm>
          <a:prstGeom prst="rect">
            <a:avLst/>
          </a:prstGeom>
          <a:solidFill>
            <a:srgbClr val="80000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72461" name="Rectangle 65"/>
          <p:cNvSpPr>
            <a:spLocks noChangeArrowheads="1"/>
          </p:cNvSpPr>
          <p:nvPr/>
        </p:nvSpPr>
        <p:spPr bwMode="auto">
          <a:xfrm>
            <a:off x="6465342" y="6342063"/>
            <a:ext cx="285750" cy="2159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AR" altLang="es-AR" sz="1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72462" name="Text Box 68"/>
          <p:cNvSpPr txBox="1">
            <a:spLocks noChangeArrowheads="1"/>
          </p:cNvSpPr>
          <p:nvPr/>
        </p:nvSpPr>
        <p:spPr bwMode="auto">
          <a:xfrm>
            <a:off x="5584279" y="6307138"/>
            <a:ext cx="696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Hogar</a:t>
            </a:r>
          </a:p>
        </p:txBody>
      </p:sp>
      <p:sp>
        <p:nvSpPr>
          <p:cNvPr id="872463" name="Text Box 69"/>
          <p:cNvSpPr txBox="1">
            <a:spLocks noChangeArrowheads="1"/>
          </p:cNvSpPr>
          <p:nvPr/>
        </p:nvSpPr>
        <p:spPr bwMode="auto">
          <a:xfrm>
            <a:off x="6686004" y="6308725"/>
            <a:ext cx="1003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AR" sz="1400" b="1">
                <a:solidFill>
                  <a:schemeClr val="bg1"/>
                </a:solidFill>
                <a:cs typeface="Arial" panose="020B0604020202020204" pitchFamily="34" charset="0"/>
              </a:rPr>
              <a:t>Comercio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882778" y="6269250"/>
            <a:ext cx="3352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00" b="1" dirty="0">
                <a:solidFill>
                  <a:schemeClr val="bg1"/>
                </a:solidFill>
              </a:rPr>
              <a:t>Promedios sobre respuestas efectivas</a:t>
            </a:r>
            <a:r>
              <a:rPr lang="es-ES" altLang="es-AR" sz="1000" b="1" dirty="0">
                <a:solidFill>
                  <a:schemeClr val="bg1"/>
                </a:solidFill>
              </a:rPr>
              <a:t> de asegurados con siniestros de integrales</a:t>
            </a:r>
            <a:endParaRPr lang="es-AR" altLang="es-AR" sz="1000" b="1" dirty="0">
              <a:solidFill>
                <a:schemeClr val="bg1"/>
              </a:solidFill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673" y="6257797"/>
            <a:ext cx="1068115" cy="600203"/>
          </a:xfrm>
          <a:prstGeom prst="rect">
            <a:avLst/>
          </a:prstGeom>
        </p:spPr>
      </p:pic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0" y="1301714"/>
            <a:ext cx="9906000" cy="100336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NIVELES DE SATISFACCION EN INDICADORES VINCULADOS A SINIESTROS DE INTEGRALES </a:t>
            </a:r>
          </a:p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RESENTIDOS ENTRE ASEGURADOS CON COBERTURAS DE HOGAR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La brecha promedio es de 0.9 puntos y se potencia en la evaluación del servicio de asistencia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7938" y="2386039"/>
            <a:ext cx="9817101" cy="3725860"/>
            <a:chOff x="-7938" y="2386039"/>
            <a:chExt cx="9817101" cy="3725860"/>
          </a:xfrm>
        </p:grpSpPr>
        <p:grpSp>
          <p:nvGrpSpPr>
            <p:cNvPr id="3" name="Grupo 2"/>
            <p:cNvGrpSpPr/>
            <p:nvPr/>
          </p:nvGrpSpPr>
          <p:grpSpPr>
            <a:xfrm>
              <a:off x="-7938" y="2386039"/>
              <a:ext cx="9817101" cy="3725860"/>
              <a:chOff x="-7938" y="2314031"/>
              <a:chExt cx="9817101" cy="3725860"/>
            </a:xfrm>
          </p:grpSpPr>
          <p:sp>
            <p:nvSpPr>
              <p:cNvPr id="872473" name="Rectangle 25"/>
              <p:cNvSpPr>
                <a:spLocks noChangeArrowheads="1"/>
              </p:cNvSpPr>
              <p:nvPr/>
            </p:nvSpPr>
            <p:spPr bwMode="auto">
              <a:xfrm>
                <a:off x="3270251" y="2314031"/>
                <a:ext cx="6419850" cy="3725860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grpSp>
            <p:nvGrpSpPr>
              <p:cNvPr id="872528" name="Group 80"/>
              <p:cNvGrpSpPr>
                <a:grpSpLocks/>
              </p:cNvGrpSpPr>
              <p:nvPr/>
            </p:nvGrpSpPr>
            <p:grpSpPr bwMode="auto">
              <a:xfrm>
                <a:off x="-7938" y="2323554"/>
                <a:ext cx="9817101" cy="3684588"/>
                <a:chOff x="-5" y="1543"/>
                <a:chExt cx="6184" cy="2321"/>
              </a:xfrm>
            </p:grpSpPr>
            <p:graphicFrame>
              <p:nvGraphicFramePr>
                <p:cNvPr id="2" name="Object 1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25354599"/>
                    </p:ext>
                  </p:extLst>
                </p:nvPr>
              </p:nvGraphicFramePr>
              <p:xfrm>
                <a:off x="-5" y="1543"/>
                <a:ext cx="6184" cy="219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sp>
              <p:nvSpPr>
                <p:cNvPr id="8724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60" y="3293"/>
                  <a:ext cx="816" cy="5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CUMPLIMIENTO DE LA FECHA DE VISITA PACTADA </a:t>
                  </a:r>
                </a:p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POR EL LIQUIDADOR</a:t>
                  </a:r>
                </a:p>
              </p:txBody>
            </p:sp>
            <p:sp>
              <p:nvSpPr>
                <p:cNvPr id="87246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6" y="3293"/>
                  <a:ext cx="862" cy="3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ATENCION Y PROFESIONALISMO DEL LIQUIDADOR</a:t>
                  </a:r>
                </a:p>
              </p:txBody>
            </p:sp>
            <p:sp>
              <p:nvSpPr>
                <p:cNvPr id="8724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060" y="3295"/>
                  <a:ext cx="952" cy="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>
                    <a:lnSpc>
                      <a:spcPct val="110000"/>
                    </a:lnSpc>
                  </a:pPr>
                  <a:r>
                    <a:rPr lang="es-ES" altLang="es-AR" sz="900" b="1" dirty="0"/>
                    <a:t>ATENCION Y PROFESIONALISMO DEL PERSONAL DE ASISTENCIA</a:t>
                  </a:r>
                </a:p>
              </p:txBody>
            </p:sp>
            <p:sp>
              <p:nvSpPr>
                <p:cNvPr id="87247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249" y="3290"/>
                  <a:ext cx="772" cy="5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/>
                  <a:r>
                    <a:rPr lang="es-ES" altLang="es-AR" sz="900" b="1" dirty="0"/>
                    <a:t>CUMPLIMIENTO DE LA FECHA DE VISITA </a:t>
                  </a:r>
                </a:p>
                <a:p>
                  <a:pPr algn="ctr" fontAlgn="b"/>
                  <a:r>
                    <a:rPr lang="es-ES" altLang="es-AR" sz="900" b="1" dirty="0"/>
                    <a:t>DEL PERSONAL DE ASISTENCIA SOLICITADO</a:t>
                  </a:r>
                </a:p>
              </p:txBody>
            </p:sp>
            <p:sp>
              <p:nvSpPr>
                <p:cNvPr id="87247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230" y="3289"/>
                  <a:ext cx="907" cy="4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/>
                  <a:r>
                    <a:rPr lang="es-ES" altLang="es-AR" sz="900" b="1" dirty="0"/>
                    <a:t>AGILIDAD EN LA LLEGADA DEL PERSONAL DE ASISTENCIA</a:t>
                  </a:r>
                </a:p>
              </p:txBody>
            </p:sp>
            <p:sp>
              <p:nvSpPr>
                <p:cNvPr id="87247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148" y="3288"/>
                  <a:ext cx="897" cy="5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"/>
                  <a:r>
                    <a:rPr lang="es-ES" altLang="es-AR" sz="900" b="1" dirty="0"/>
                    <a:t>DISPONIBILIDAD </a:t>
                  </a:r>
                </a:p>
                <a:p>
                  <a:pPr algn="ctr" fontAlgn="b"/>
                  <a:r>
                    <a:rPr lang="es-ES" altLang="es-AR" sz="900" b="1" dirty="0"/>
                    <a:t>DEL EQUIPAMIENTO NECESARIO </a:t>
                  </a:r>
                </a:p>
                <a:p>
                  <a:pPr algn="ctr" fontAlgn="b"/>
                  <a:r>
                    <a:rPr lang="es-ES" altLang="es-AR" sz="900" b="1" dirty="0"/>
                    <a:t>PARA EL TRATAMIENTO DE </a:t>
                  </a:r>
                </a:p>
                <a:p>
                  <a:pPr algn="ctr" fontAlgn="b"/>
                  <a:r>
                    <a:rPr lang="es-ES" altLang="es-AR" sz="900" b="1" dirty="0"/>
                    <a:t>LA URGENCIA</a:t>
                  </a:r>
                </a:p>
              </p:txBody>
            </p:sp>
          </p:grpSp>
          <p:sp>
            <p:nvSpPr>
              <p:cNvPr id="39" name="Text Box 29"/>
              <p:cNvSpPr txBox="1">
                <a:spLocks noChangeArrowheads="1"/>
              </p:cNvSpPr>
              <p:nvPr/>
            </p:nvSpPr>
            <p:spPr bwMode="auto">
              <a:xfrm>
                <a:off x="3270251" y="2315352"/>
                <a:ext cx="6419850" cy="30777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altLang="es-AR" sz="1400" b="1" dirty="0">
                    <a:solidFill>
                      <a:schemeClr val="bg1"/>
                    </a:solidFill>
                  </a:rPr>
                  <a:t>CRITICIDAD ACENTUADA CON EL SERVICIO DE ASISTENCIA</a:t>
                </a:r>
              </a:p>
            </p:txBody>
          </p:sp>
        </p:grpSp>
        <p:sp>
          <p:nvSpPr>
            <p:cNvPr id="37" name="Elipse 36"/>
            <p:cNvSpPr/>
            <p:nvPr/>
          </p:nvSpPr>
          <p:spPr bwMode="auto">
            <a:xfrm>
              <a:off x="3839496" y="3212976"/>
              <a:ext cx="475951" cy="8399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1.0</a:t>
              </a:r>
            </a:p>
          </p:txBody>
        </p:sp>
        <p:sp>
          <p:nvSpPr>
            <p:cNvPr id="38" name="Elipse 37"/>
            <p:cNvSpPr/>
            <p:nvPr/>
          </p:nvSpPr>
          <p:spPr bwMode="auto">
            <a:xfrm>
              <a:off x="5465682" y="3256106"/>
              <a:ext cx="475951" cy="11307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1.3</a:t>
              </a:r>
            </a:p>
          </p:txBody>
        </p:sp>
        <p:sp>
          <p:nvSpPr>
            <p:cNvPr id="40" name="Elipse 39"/>
            <p:cNvSpPr/>
            <p:nvPr/>
          </p:nvSpPr>
          <p:spPr bwMode="auto">
            <a:xfrm>
              <a:off x="7089001" y="3530504"/>
              <a:ext cx="475951" cy="9783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1.2</a:t>
              </a:r>
            </a:p>
          </p:txBody>
        </p:sp>
        <p:sp>
          <p:nvSpPr>
            <p:cNvPr id="41" name="Elipse 40"/>
            <p:cNvSpPr/>
            <p:nvPr/>
          </p:nvSpPr>
          <p:spPr bwMode="auto">
            <a:xfrm>
              <a:off x="8723294" y="3539130"/>
              <a:ext cx="475951" cy="11518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8660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8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8663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r>
              <a:rPr lang="es-ES" altLang="es-AR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PERFIL DE LA MUESTRA</a:t>
            </a:r>
          </a:p>
        </p:txBody>
      </p:sp>
      <p:pic>
        <p:nvPicPr>
          <p:cNvPr id="12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61312" y="6257797"/>
            <a:ext cx="1079203" cy="606434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/>
            <a:r>
              <a:rPr lang="es-AR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COHERENCIA</a:t>
            </a: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es-ES" altLang="es-A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EXPLICACION - COBERTURA</a:t>
            </a:r>
            <a:endParaRPr lang="es-ES" altLang="es-AR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4239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755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0" y="647105"/>
            <a:ext cx="7977188" cy="86042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COHERENCIA EXPLICACION - COBERTURA</a:t>
            </a:r>
          </a:p>
          <a:p>
            <a:r>
              <a:rPr lang="es-ES" altLang="es-AR" sz="1200" b="1" i="1" dirty="0">
                <a:solidFill>
                  <a:schemeClr val="bg1"/>
                </a:solidFill>
              </a:rPr>
              <a:t>¿La explicación que </a:t>
            </a:r>
            <a:r>
              <a:rPr lang="es-ES" altLang="es-AR" sz="1200" b="1" i="1" dirty="0" err="1">
                <a:solidFill>
                  <a:schemeClr val="bg1"/>
                </a:solidFill>
              </a:rPr>
              <a:t>ud.</a:t>
            </a:r>
            <a:r>
              <a:rPr lang="es-ES" altLang="es-AR" sz="1200" b="1" i="1" dirty="0">
                <a:solidFill>
                  <a:schemeClr val="bg1"/>
                </a:solidFill>
              </a:rPr>
              <a:t> recibió sobre los alcances de la póliza al momento de adquirirla, </a:t>
            </a:r>
          </a:p>
          <a:p>
            <a:r>
              <a:rPr lang="es-ES" altLang="es-AR" sz="1200" b="1" i="1" dirty="0">
                <a:solidFill>
                  <a:schemeClr val="bg1"/>
                </a:solidFill>
              </a:rPr>
              <a:t>en qué medida coincidió con la cobertura efectiva del siniestro que recibió de nosotros?</a:t>
            </a:r>
            <a:endParaRPr lang="es-ES" altLang="es-AR" sz="1200" b="1" dirty="0">
              <a:solidFill>
                <a:schemeClr val="bg1"/>
              </a:solidFill>
            </a:endParaRPr>
          </a:p>
        </p:txBody>
      </p:sp>
      <p:sp>
        <p:nvSpPr>
          <p:cNvPr id="875525" name="Text Box 30"/>
          <p:cNvSpPr txBox="1">
            <a:spLocks noChangeArrowheads="1"/>
          </p:cNvSpPr>
          <p:nvPr/>
        </p:nvSpPr>
        <p:spPr bwMode="auto">
          <a:xfrm>
            <a:off x="2025650" y="6308725"/>
            <a:ext cx="178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Respuesta única guiada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75526" name="Text Box 30"/>
          <p:cNvSpPr txBox="1">
            <a:spLocks noChangeArrowheads="1"/>
          </p:cNvSpPr>
          <p:nvPr/>
        </p:nvSpPr>
        <p:spPr bwMode="auto">
          <a:xfrm>
            <a:off x="1822450" y="6259513"/>
            <a:ext cx="2736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100" b="1">
                <a:solidFill>
                  <a:schemeClr val="bg1"/>
                </a:solidFill>
              </a:rPr>
              <a:t>Promedios sobre respuestas efectivas</a:t>
            </a:r>
            <a:endParaRPr lang="es-ES" altLang="es-AR" sz="1100" b="1" u="sng">
              <a:solidFill>
                <a:schemeClr val="bg1"/>
              </a:solidFill>
            </a:endParaRPr>
          </a:p>
        </p:txBody>
      </p:sp>
      <p:sp>
        <p:nvSpPr>
          <p:cNvPr id="875527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sp>
        <p:nvSpPr>
          <p:cNvPr id="875528" name="Rectangle 8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 i="1" dirty="0">
              <a:solidFill>
                <a:schemeClr val="bg1"/>
              </a:solidFill>
            </a:endParaRPr>
          </a:p>
        </p:txBody>
      </p:sp>
      <p:pic>
        <p:nvPicPr>
          <p:cNvPr id="875529" name="Picture 9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5530" name="Picture 10" descr="fotosdegente4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-1588" y="5148263"/>
            <a:ext cx="1857376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5569" name="Text Box 49"/>
          <p:cNvSpPr txBox="1">
            <a:spLocks noChangeArrowheads="1"/>
          </p:cNvSpPr>
          <p:nvPr/>
        </p:nvSpPr>
        <p:spPr bwMode="auto">
          <a:xfrm>
            <a:off x="3810000" y="1503668"/>
            <a:ext cx="6108700" cy="142984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>
              <a:lnSpc>
                <a:spcPct val="110000"/>
              </a:lnSpc>
            </a:pPr>
            <a:r>
              <a:rPr lang="es-AR" altLang="es-AR" b="1" dirty="0">
                <a:solidFill>
                  <a:schemeClr val="bg1"/>
                </a:solidFill>
              </a:rPr>
              <a:t>DESTACADA Y SOSTENIDA</a:t>
            </a:r>
          </a:p>
          <a:p>
            <a:pPr algn="r">
              <a:lnSpc>
                <a:spcPct val="110000"/>
              </a:lnSpc>
            </a:pPr>
            <a:r>
              <a:rPr lang="es-AR" altLang="es-AR" sz="1600" b="1" dirty="0">
                <a:solidFill>
                  <a:schemeClr val="bg1"/>
                </a:solidFill>
              </a:rPr>
              <a:t>DECLARACION DE CORRESPONDENCIA</a:t>
            </a:r>
          </a:p>
          <a:p>
            <a:pPr algn="r">
              <a:lnSpc>
                <a:spcPct val="30000"/>
              </a:lnSpc>
            </a:pPr>
            <a:endParaRPr lang="es-AR" altLang="es-AR" sz="1200" b="1" dirty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</a:pPr>
            <a:endParaRPr lang="es-AR" altLang="es-AR" sz="1200" b="1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s-AR" altLang="es-AR" sz="1200" b="1" dirty="0">
                <a:solidFill>
                  <a:schemeClr val="bg1"/>
                </a:solidFill>
              </a:rPr>
              <a:t>Resentida entre asegurados de coberturas integrales de hogar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-375592" y="1816228"/>
            <a:ext cx="5054023" cy="3525660"/>
            <a:chOff x="-557533" y="1450099"/>
            <a:chExt cx="5054023" cy="3525660"/>
          </a:xfrm>
        </p:grpSpPr>
        <p:graphicFrame>
          <p:nvGraphicFramePr>
            <p:cNvPr id="24" name="Gráfico 23"/>
            <p:cNvGraphicFramePr/>
            <p:nvPr>
              <p:extLst>
                <p:ext uri="{D42A27DB-BD31-4B8C-83A1-F6EECF244321}">
                  <p14:modId xmlns:p14="http://schemas.microsoft.com/office/powerpoint/2010/main" val="319230180"/>
                </p:ext>
              </p:extLst>
            </p:nvPr>
          </p:nvGraphicFramePr>
          <p:xfrm>
            <a:off x="-557533" y="1450099"/>
            <a:ext cx="5054023" cy="3525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2216944" y="3523035"/>
              <a:ext cx="876463" cy="208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s-ES" altLang="es-AR" sz="1000" b="1" dirty="0">
                  <a:solidFill>
                    <a:schemeClr val="bg1"/>
                  </a:solidFill>
                </a:rPr>
                <a:t>2016: 68%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810000" y="2697279"/>
            <a:ext cx="6023491" cy="3613733"/>
            <a:chOff x="3810000" y="2697279"/>
            <a:chExt cx="6023491" cy="3613733"/>
          </a:xfrm>
        </p:grpSpPr>
        <p:sp>
          <p:nvSpPr>
            <p:cNvPr id="875572" name="Rectangle 52"/>
            <p:cNvSpPr>
              <a:spLocks noChangeArrowheads="1"/>
            </p:cNvSpPr>
            <p:nvPr/>
          </p:nvSpPr>
          <p:spPr bwMode="auto">
            <a:xfrm>
              <a:off x="8840514" y="2944590"/>
              <a:ext cx="854471" cy="3104355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3810000" y="2697279"/>
              <a:ext cx="6023491" cy="3613733"/>
              <a:chOff x="3810000" y="2697279"/>
              <a:chExt cx="6023491" cy="3613733"/>
            </a:xfrm>
          </p:grpSpPr>
          <p:sp>
            <p:nvSpPr>
              <p:cNvPr id="19" name="Text Box 30"/>
              <p:cNvSpPr txBox="1">
                <a:spLocks noChangeArrowheads="1"/>
              </p:cNvSpPr>
              <p:nvPr/>
            </p:nvSpPr>
            <p:spPr bwMode="auto">
              <a:xfrm>
                <a:off x="7250733" y="6019396"/>
                <a:ext cx="2582758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s-ES" altLang="es-AR" sz="900" b="1" i="1" dirty="0"/>
                  <a:t>Los % corresponden a la mención “mucho”</a:t>
                </a:r>
                <a:endParaRPr lang="es-ES" altLang="es-AR" sz="900" b="1" i="1" u="sng" dirty="0"/>
              </a:p>
            </p:txBody>
          </p:sp>
          <p:graphicFrame>
            <p:nvGraphicFramePr>
              <p:cNvPr id="27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5674326"/>
                  </p:ext>
                </p:extLst>
              </p:nvPr>
            </p:nvGraphicFramePr>
            <p:xfrm>
              <a:off x="3810000" y="2697279"/>
              <a:ext cx="5950982" cy="361373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7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61312" y="6257797"/>
            <a:ext cx="1079203" cy="606434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/>
            <a:r>
              <a:rPr lang="es-AR" altLang="es-AR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WEB</a:t>
            </a:r>
          </a:p>
          <a:p>
            <a:pPr algn="r"/>
            <a:r>
              <a:rPr lang="es-ES" altLang="es-AR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REDES SOCIALES</a:t>
            </a:r>
          </a:p>
          <a:p>
            <a:pPr algn="r"/>
            <a:r>
              <a:rPr lang="es-ES" altLang="es-AR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APLICACIONES MOVILES</a:t>
            </a:r>
          </a:p>
        </p:txBody>
      </p:sp>
      <p:pic>
        <p:nvPicPr>
          <p:cNvPr id="14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497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79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3857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9268" name="Rectangle 4"/>
          <p:cNvSpPr>
            <a:spLocks noChangeArrowheads="1"/>
          </p:cNvSpPr>
          <p:nvPr/>
        </p:nvSpPr>
        <p:spPr bwMode="auto">
          <a:xfrm>
            <a:off x="0" y="620712"/>
            <a:ext cx="7977188" cy="565313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>
                <a:solidFill>
                  <a:schemeClr val="bg1"/>
                </a:solidFill>
              </a:rPr>
              <a:t>USO Y EVALUACION DE LA WEB</a:t>
            </a:r>
          </a:p>
        </p:txBody>
      </p:sp>
      <p:sp>
        <p:nvSpPr>
          <p:cNvPr id="779271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79273" name="Picture 9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9297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05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779298" name="Picture 34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9332" name="Text Box 68"/>
          <p:cNvSpPr txBox="1">
            <a:spLocks noChangeArrowheads="1"/>
          </p:cNvSpPr>
          <p:nvPr/>
        </p:nvSpPr>
        <p:spPr bwMode="auto">
          <a:xfrm>
            <a:off x="5291100" y="6360081"/>
            <a:ext cx="23920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sz="1000" b="1">
                <a:solidFill>
                  <a:schemeClr val="bg1"/>
                </a:solidFill>
              </a:rPr>
              <a:t>(*) Sobre clientes que utilizan la web</a:t>
            </a:r>
            <a:endParaRPr lang="es-ES" altLang="es-AR" sz="1000" b="1" dirty="0">
              <a:solidFill>
                <a:schemeClr val="bg1"/>
              </a:solidFill>
            </a:endParaRPr>
          </a:p>
        </p:txBody>
      </p:sp>
      <p:sp>
        <p:nvSpPr>
          <p:cNvPr id="779283" name="Rectangle 19"/>
          <p:cNvSpPr>
            <a:spLocks noChangeArrowheads="1"/>
          </p:cNvSpPr>
          <p:nvPr/>
        </p:nvSpPr>
        <p:spPr bwMode="auto">
          <a:xfrm>
            <a:off x="4448944" y="1181992"/>
            <a:ext cx="5463586" cy="22447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 </a:t>
            </a:r>
            <a:r>
              <a:rPr lang="es-ES" altLang="es-AR" sz="2400" b="1" dirty="0">
                <a:solidFill>
                  <a:schemeClr val="bg1"/>
                </a:solidFill>
              </a:rPr>
              <a:t>CRECIENTE</a:t>
            </a:r>
          </a:p>
          <a:p>
            <a:pPr algn="r"/>
            <a:r>
              <a:rPr lang="es-ES" altLang="es-AR" b="1" dirty="0">
                <a:solidFill>
                  <a:schemeClr val="bg1"/>
                </a:solidFill>
              </a:rPr>
              <a:t>UTILIZACION DE LA WEB</a:t>
            </a:r>
          </a:p>
          <a:p>
            <a:pPr algn="r"/>
            <a:endParaRPr lang="es-ES" altLang="es-AR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SE INCREMENTA 9 PUNTOS EN RELACION A 2016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Potenciándose entre los asegurados más jóvenes de hasta 35 años,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donde llega al 42%</a:t>
            </a:r>
            <a:endParaRPr lang="es-AR" altLang="es-AR" sz="1200" b="1" dirty="0">
              <a:solidFill>
                <a:schemeClr val="bg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-410551" y="1468118"/>
            <a:ext cx="5687587" cy="4143778"/>
            <a:chOff x="-410551" y="1468118"/>
            <a:chExt cx="5687587" cy="4143778"/>
          </a:xfrm>
        </p:grpSpPr>
        <p:graphicFrame>
          <p:nvGraphicFramePr>
            <p:cNvPr id="23" name="Gráfico 22"/>
            <p:cNvGraphicFramePr/>
            <p:nvPr>
              <p:extLst>
                <p:ext uri="{D42A27DB-BD31-4B8C-83A1-F6EECF244321}">
                  <p14:modId xmlns:p14="http://schemas.microsoft.com/office/powerpoint/2010/main" val="2012042351"/>
                </p:ext>
              </p:extLst>
            </p:nvPr>
          </p:nvGraphicFramePr>
          <p:xfrm>
            <a:off x="-410551" y="1468118"/>
            <a:ext cx="5687587" cy="41437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2618011" y="3235868"/>
              <a:ext cx="894829" cy="3225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s-ES" altLang="es-AR" sz="1100" b="1" dirty="0">
                  <a:solidFill>
                    <a:schemeClr val="bg1"/>
                  </a:solidFill>
                </a:rPr>
                <a:t>2016: 29%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448944" y="3397124"/>
            <a:ext cx="5472608" cy="2878264"/>
            <a:chOff x="4448944" y="3397124"/>
            <a:chExt cx="5472608" cy="2878264"/>
          </a:xfrm>
        </p:grpSpPr>
        <p:sp>
          <p:nvSpPr>
            <p:cNvPr id="779326" name="Text Box 62"/>
            <p:cNvSpPr txBox="1">
              <a:spLocks noChangeArrowheads="1"/>
            </p:cNvSpPr>
            <p:nvPr/>
          </p:nvSpPr>
          <p:spPr bwMode="auto">
            <a:xfrm>
              <a:off x="6105128" y="3399504"/>
              <a:ext cx="3816424" cy="9559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0">
              <a:noAutofit/>
            </a:bodyPr>
            <a:lstStyle/>
            <a:p>
              <a:pPr fontAlgn="b">
                <a:lnSpc>
                  <a:spcPct val="80000"/>
                </a:lnSpc>
              </a:pPr>
              <a:endParaRPr lang="es-ES" altLang="es-AR" sz="1100" b="1" dirty="0">
                <a:solidFill>
                  <a:schemeClr val="bg1"/>
                </a:solidFill>
              </a:endParaRPr>
            </a:p>
            <a:p>
              <a:pPr fontAlgn="b">
                <a:lnSpc>
                  <a:spcPct val="110000"/>
                </a:lnSpc>
              </a:pPr>
              <a:r>
                <a:rPr lang="es-AR" altLang="es-AR" sz="1100" b="1" dirty="0">
                  <a:solidFill>
                    <a:schemeClr val="bg1"/>
                  </a:solidFill>
                </a:rPr>
                <a:t>       FACILIDAD PARA </a:t>
              </a:r>
            </a:p>
            <a:p>
              <a:pPr fontAlgn="b">
                <a:lnSpc>
                  <a:spcPct val="110000"/>
                </a:lnSpc>
              </a:pPr>
              <a:r>
                <a:rPr lang="es-AR" altLang="es-AR" sz="1100" b="1" dirty="0">
                  <a:solidFill>
                    <a:schemeClr val="bg1"/>
                  </a:solidFill>
                </a:rPr>
                <a:t>       REALIZAR CONSULTAS</a:t>
              </a:r>
            </a:p>
            <a:p>
              <a:pPr fontAlgn="b">
                <a:lnSpc>
                  <a:spcPct val="80000"/>
                </a:lnSpc>
              </a:pPr>
              <a:endParaRPr lang="es-ES" altLang="es-A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51"/>
            <p:cNvSpPr>
              <a:spLocks noChangeArrowheads="1"/>
            </p:cNvSpPr>
            <p:nvPr/>
          </p:nvSpPr>
          <p:spPr bwMode="auto">
            <a:xfrm>
              <a:off x="8837360" y="3450459"/>
              <a:ext cx="1008942" cy="839622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AR" sz="2000" b="1" dirty="0">
                  <a:solidFill>
                    <a:schemeClr val="bg1"/>
                  </a:solidFill>
                </a:rPr>
                <a:t>7.3</a:t>
              </a:r>
            </a:p>
          </p:txBody>
        </p:sp>
        <p:sp>
          <p:nvSpPr>
            <p:cNvPr id="26" name="Rectangle 67"/>
            <p:cNvSpPr>
              <a:spLocks noChangeArrowheads="1"/>
            </p:cNvSpPr>
            <p:nvPr/>
          </p:nvSpPr>
          <p:spPr bwMode="auto">
            <a:xfrm>
              <a:off x="6465168" y="4355502"/>
              <a:ext cx="3456384" cy="99569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r">
                <a:lnSpc>
                  <a:spcPct val="150000"/>
                </a:lnSpc>
              </a:pPr>
              <a:r>
                <a:rPr lang="es-ES" altLang="es-AR" sz="1400" b="1" dirty="0">
                  <a:solidFill>
                    <a:schemeClr val="bg1"/>
                  </a:solidFill>
                </a:rPr>
                <a:t>SATISFACCION MEDIA</a:t>
              </a:r>
              <a:endParaRPr lang="es-ES" altLang="es-AR" sz="800" b="1" dirty="0">
                <a:solidFill>
                  <a:schemeClr val="bg1"/>
                </a:solidFill>
              </a:endParaRPr>
            </a:p>
            <a:p>
              <a:pPr algn="r">
                <a:lnSpc>
                  <a:spcPts val="1400"/>
                </a:lnSpc>
              </a:pPr>
              <a:r>
                <a:rPr lang="es-AR" altLang="es-AR" sz="1200" b="1" dirty="0">
                  <a:solidFill>
                    <a:schemeClr val="bg1"/>
                  </a:solidFill>
                </a:rPr>
                <a:t>Por debajo de la media global (7.7)</a:t>
              </a:r>
            </a:p>
          </p:txBody>
        </p:sp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6105128" y="5342174"/>
              <a:ext cx="3816424" cy="9326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0">
              <a:noAutofit/>
            </a:bodyPr>
            <a:lstStyle/>
            <a:p>
              <a:pPr fontAlgn="b">
                <a:lnSpc>
                  <a:spcPct val="80000"/>
                </a:lnSpc>
              </a:pPr>
              <a:endParaRPr lang="es-ES" altLang="es-AR" sz="1100" b="1" dirty="0">
                <a:solidFill>
                  <a:schemeClr val="bg1"/>
                </a:solidFill>
              </a:endParaRPr>
            </a:p>
            <a:p>
              <a:pPr fontAlgn="b">
                <a:lnSpc>
                  <a:spcPct val="110000"/>
                </a:lnSpc>
              </a:pPr>
              <a:r>
                <a:rPr lang="es-AR" altLang="es-AR" sz="1100" b="1" dirty="0">
                  <a:solidFill>
                    <a:schemeClr val="bg1"/>
                  </a:solidFill>
                </a:rPr>
                <a:t>       UTILIDAD DE LA </a:t>
              </a:r>
            </a:p>
            <a:p>
              <a:pPr fontAlgn="b">
                <a:lnSpc>
                  <a:spcPct val="110000"/>
                </a:lnSpc>
              </a:pPr>
              <a:r>
                <a:rPr lang="es-AR" altLang="es-AR" sz="1100" b="1" dirty="0">
                  <a:solidFill>
                    <a:schemeClr val="bg1"/>
                  </a:solidFill>
                </a:rPr>
                <a:t>       INFORMACION CONTENIDA</a:t>
              </a:r>
              <a:endParaRPr lang="es-ES" altLang="es-A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51"/>
            <p:cNvSpPr>
              <a:spLocks noChangeArrowheads="1"/>
            </p:cNvSpPr>
            <p:nvPr/>
          </p:nvSpPr>
          <p:spPr bwMode="auto">
            <a:xfrm>
              <a:off x="8840515" y="5384686"/>
              <a:ext cx="1008942" cy="839622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AR" sz="2000" b="1" dirty="0">
                  <a:solidFill>
                    <a:schemeClr val="bg1"/>
                  </a:solidFill>
                </a:rPr>
                <a:t>7.4</a:t>
              </a:r>
            </a:p>
          </p:txBody>
        </p:sp>
        <p:sp>
          <p:nvSpPr>
            <p:cNvPr id="29" name="Rectangle 67"/>
            <p:cNvSpPr>
              <a:spLocks noChangeArrowheads="1"/>
            </p:cNvSpPr>
            <p:nvPr/>
          </p:nvSpPr>
          <p:spPr bwMode="auto">
            <a:xfrm>
              <a:off x="4448944" y="3397124"/>
              <a:ext cx="2178834" cy="2878264"/>
            </a:xfrm>
            <a:prstGeom prst="homePlate">
              <a:avLst>
                <a:gd name="adj" fmla="val 21520"/>
              </a:avLst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ts val="1500"/>
                </a:lnSpc>
              </a:pPr>
              <a:endParaRPr lang="es-ES" altLang="es-AR" sz="1400" b="1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endParaRPr lang="es-ES" altLang="es-AR" sz="1400" b="1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endParaRPr lang="es-ES" altLang="es-AR" sz="1400" b="1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endParaRPr lang="es-ES" altLang="es-AR" sz="1400" b="1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endParaRPr lang="es-ES" altLang="es-AR" sz="1400" b="1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es-ES" altLang="es-AR" sz="1400" b="1" dirty="0">
                  <a:solidFill>
                    <a:schemeClr val="bg1"/>
                  </a:solidFill>
                </a:rPr>
                <a:t>EVALUACION</a:t>
              </a:r>
            </a:p>
            <a:p>
              <a:pPr>
                <a:lnSpc>
                  <a:spcPts val="1500"/>
                </a:lnSpc>
              </a:pPr>
              <a:r>
                <a:rPr lang="es-ES" altLang="es-AR" sz="1400" b="1" dirty="0">
                  <a:solidFill>
                    <a:schemeClr val="bg1"/>
                  </a:solidFill>
                </a:rPr>
                <a:t>DE LA WEB</a:t>
              </a:r>
              <a:r>
                <a:rPr lang="es-ES" altLang="es-AR" sz="800" b="1" dirty="0">
                  <a:solidFill>
                    <a:schemeClr val="bg1"/>
                  </a:solidFill>
                </a:rPr>
                <a:t> (*)</a:t>
              </a:r>
            </a:p>
            <a:p>
              <a:pPr>
                <a:lnSpc>
                  <a:spcPts val="1500"/>
                </a:lnSpc>
              </a:pPr>
              <a:endParaRPr lang="es-ES" altLang="es-AR" sz="800" b="1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endParaRPr lang="es-ES" altLang="es-AR" sz="800" b="1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endParaRPr lang="es-ES" altLang="es-AR" sz="800" b="1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endParaRPr lang="es-ES" altLang="es-AR" sz="800" b="1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endParaRPr lang="es-ES" altLang="es-AR" sz="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7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8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775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3857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0" y="647700"/>
            <a:ext cx="7977188" cy="78352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VALORACION DE LA WEB</a:t>
            </a:r>
          </a:p>
          <a:p>
            <a:pPr>
              <a:lnSpc>
                <a:spcPct val="110000"/>
              </a:lnSpc>
            </a:pPr>
            <a:r>
              <a:rPr lang="es-AR" altLang="es-AR" sz="1200" b="1" i="1" dirty="0">
                <a:solidFill>
                  <a:schemeClr val="bg1"/>
                </a:solidFill>
              </a:rPr>
              <a:t>¿En qué medida valoraría usted realizar consultas o gestiones directamente a través de la web?</a:t>
            </a:r>
            <a:endParaRPr lang="es-ES" altLang="es-AR" sz="1200" b="1" i="1" dirty="0">
              <a:solidFill>
                <a:schemeClr val="bg1"/>
              </a:solidFill>
            </a:endParaRPr>
          </a:p>
        </p:txBody>
      </p:sp>
      <p:sp>
        <p:nvSpPr>
          <p:cNvPr id="877573" name="Rectangle 5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77574" name="Picture 6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7577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05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877578" name="Picture 10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7594" name="Text Box 26"/>
          <p:cNvSpPr txBox="1">
            <a:spLocks noChangeArrowheads="1"/>
          </p:cNvSpPr>
          <p:nvPr/>
        </p:nvSpPr>
        <p:spPr bwMode="auto">
          <a:xfrm>
            <a:off x="1836738" y="6337300"/>
            <a:ext cx="24352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sz="1000" b="1" dirty="0">
                <a:solidFill>
                  <a:schemeClr val="bg1"/>
                </a:solidFill>
              </a:rPr>
              <a:t>Total de los asegurados consultados</a:t>
            </a:r>
            <a:endParaRPr lang="es-ES" altLang="es-AR" sz="1000" b="1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857374" y="5733212"/>
            <a:ext cx="8048625" cy="55119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endParaRPr lang="es-ES" altLang="es-AR" sz="1400" b="1" dirty="0">
              <a:solidFill>
                <a:schemeClr val="bg1"/>
              </a:solidFill>
            </a:endParaRPr>
          </a:p>
          <a:p>
            <a:r>
              <a:rPr lang="es-ES" altLang="es-AR" sz="1400" b="1" dirty="0">
                <a:solidFill>
                  <a:schemeClr val="bg1"/>
                </a:solidFill>
              </a:rPr>
              <a:t>SOSTENIDA POR EDAD, GENERO Y REGION</a:t>
            </a:r>
          </a:p>
          <a:p>
            <a:endParaRPr lang="es-ES" altLang="es-AR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537176" y="1435989"/>
            <a:ext cx="3368825" cy="48484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 </a:t>
            </a:r>
            <a:r>
              <a:rPr lang="es-ES" altLang="es-AR" b="1" dirty="0">
                <a:solidFill>
                  <a:schemeClr val="bg1"/>
                </a:solidFill>
              </a:rPr>
              <a:t>LIGERAMENTE CRECIENTE</a:t>
            </a:r>
          </a:p>
          <a:p>
            <a:pPr algn="r"/>
            <a:r>
              <a:rPr lang="es-ES" altLang="es-AR" b="1" dirty="0">
                <a:solidFill>
                  <a:schemeClr val="bg1"/>
                </a:solidFill>
              </a:rPr>
              <a:t>VALORACION DE LA WEB</a:t>
            </a:r>
            <a:endParaRPr lang="es-ES" altLang="es-AR" sz="1600" b="1" dirty="0">
              <a:solidFill>
                <a:schemeClr val="bg1"/>
              </a:solidFill>
            </a:endParaRPr>
          </a:p>
          <a:p>
            <a:pPr algn="r"/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La alta valoración sube </a:t>
            </a:r>
          </a:p>
          <a:p>
            <a:pPr algn="r"/>
            <a:r>
              <a:rPr lang="es-ES" altLang="es-AR" sz="1600" b="1" dirty="0">
                <a:solidFill>
                  <a:schemeClr val="bg1"/>
                </a:solidFill>
              </a:rPr>
              <a:t>3 puntos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en relación a 2016</a:t>
            </a:r>
          </a:p>
          <a:p>
            <a:pPr algn="r"/>
            <a:endParaRPr lang="es-ES" altLang="es-AR" sz="1200" b="1" dirty="0">
              <a:solidFill>
                <a:schemeClr val="bg1"/>
              </a:solidFill>
            </a:endParaRPr>
          </a:p>
          <a:p>
            <a:pPr algn="r"/>
            <a:endParaRPr lang="es-ES" altLang="es-AR" sz="1200" b="1" dirty="0">
              <a:solidFill>
                <a:schemeClr val="bg1"/>
              </a:solidFill>
            </a:endParaRPr>
          </a:p>
          <a:p>
            <a:pPr algn="r"/>
            <a:endParaRPr lang="es-ES" altLang="es-AR" sz="12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1600" b="1" dirty="0">
                <a:solidFill>
                  <a:schemeClr val="bg1"/>
                </a:solidFill>
              </a:rPr>
              <a:t>2</a:t>
            </a:r>
            <a:r>
              <a:rPr lang="es-ES" altLang="es-AR" sz="1400" b="1" dirty="0">
                <a:solidFill>
                  <a:schemeClr val="bg1"/>
                </a:solidFill>
              </a:rPr>
              <a:t> de cada </a:t>
            </a:r>
            <a:r>
              <a:rPr lang="es-ES" altLang="es-AR" sz="1600" b="1" dirty="0">
                <a:solidFill>
                  <a:schemeClr val="bg1"/>
                </a:solidFill>
              </a:rPr>
              <a:t>3</a:t>
            </a:r>
            <a:r>
              <a:rPr lang="es-ES" altLang="es-AR" sz="1400" b="1" dirty="0">
                <a:solidFill>
                  <a:schemeClr val="bg1"/>
                </a:solidFill>
              </a:rPr>
              <a:t> asegurados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La valoran como un canal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para realizar consultas o gestiones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81755" y="1478941"/>
            <a:ext cx="5870573" cy="4094052"/>
            <a:chOff x="381755" y="1478941"/>
            <a:chExt cx="5870573" cy="4094052"/>
          </a:xfrm>
        </p:grpSpPr>
        <p:grpSp>
          <p:nvGrpSpPr>
            <p:cNvPr id="2" name="Grupo 1"/>
            <p:cNvGrpSpPr/>
            <p:nvPr/>
          </p:nvGrpSpPr>
          <p:grpSpPr>
            <a:xfrm>
              <a:off x="381755" y="1478941"/>
              <a:ext cx="5870573" cy="4094052"/>
              <a:chOff x="381755" y="1478941"/>
              <a:chExt cx="5870573" cy="4094052"/>
            </a:xfrm>
          </p:grpSpPr>
          <p:graphicFrame>
            <p:nvGraphicFramePr>
              <p:cNvPr id="16" name="Gráfico 15"/>
              <p:cNvGraphicFramePr/>
              <p:nvPr>
                <p:extLst>
                  <p:ext uri="{D42A27DB-BD31-4B8C-83A1-F6EECF244321}">
                    <p14:modId xmlns:p14="http://schemas.microsoft.com/office/powerpoint/2010/main" val="3181017500"/>
                  </p:ext>
                </p:extLst>
              </p:nvPr>
            </p:nvGraphicFramePr>
            <p:xfrm>
              <a:off x="381755" y="1478941"/>
              <a:ext cx="5870573" cy="40940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3512840" y="2924944"/>
                <a:ext cx="763153" cy="32100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s-ES" altLang="es-AR" sz="1050" b="1" dirty="0">
                    <a:solidFill>
                      <a:schemeClr val="bg1"/>
                    </a:solidFill>
                  </a:rPr>
                  <a:t>2016: 28%</a:t>
                </a:r>
              </a:p>
            </p:txBody>
          </p:sp>
        </p:grpSp>
        <p:sp>
          <p:nvSpPr>
            <p:cNvPr id="3" name="Elipse 2"/>
            <p:cNvSpPr/>
            <p:nvPr/>
          </p:nvSpPr>
          <p:spPr bwMode="auto">
            <a:xfrm>
              <a:off x="3894416" y="3525967"/>
              <a:ext cx="1080120" cy="108012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68%</a:t>
              </a:r>
              <a:endParaRPr kumimoji="0" lang="es-ES_tradnl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785412" name="Rectangle 4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85414" name="Picture 6" descr="fotosdegente4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54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5417" name="Rectangle 4"/>
          <p:cNvSpPr>
            <a:spLocks noChangeArrowheads="1"/>
          </p:cNvSpPr>
          <p:nvPr/>
        </p:nvSpPr>
        <p:spPr bwMode="auto">
          <a:xfrm>
            <a:off x="0" y="644725"/>
            <a:ext cx="7977188" cy="868693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COMUNICACION A TRAVES DE LAS REDES SOCIALES</a:t>
            </a:r>
          </a:p>
          <a:p>
            <a:pPr>
              <a:lnSpc>
                <a:spcPct val="110000"/>
              </a:lnSpc>
            </a:pPr>
            <a:r>
              <a:rPr lang="es-ES" altLang="es-AR" sz="1200" b="1" i="1" dirty="0">
                <a:solidFill>
                  <a:schemeClr val="bg1"/>
                </a:solidFill>
              </a:rPr>
              <a:t>¿Cuán predispuesto estaría usted a comunicarse con nosotros a través de las redes sociales </a:t>
            </a:r>
          </a:p>
          <a:p>
            <a:pPr>
              <a:lnSpc>
                <a:spcPct val="110000"/>
              </a:lnSpc>
            </a:pPr>
            <a:r>
              <a:rPr lang="es-ES" altLang="es-AR" sz="1200" b="1" i="1" dirty="0">
                <a:solidFill>
                  <a:schemeClr val="bg1"/>
                </a:solidFill>
              </a:rPr>
              <a:t>como Facebook y Twitter?</a:t>
            </a:r>
          </a:p>
        </p:txBody>
      </p:sp>
      <p:sp>
        <p:nvSpPr>
          <p:cNvPr id="785432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785433" name="Picture 25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5435" name="Text Box 27"/>
          <p:cNvSpPr txBox="1">
            <a:spLocks noChangeArrowheads="1"/>
          </p:cNvSpPr>
          <p:nvPr/>
        </p:nvSpPr>
        <p:spPr bwMode="auto">
          <a:xfrm>
            <a:off x="1836738" y="6337300"/>
            <a:ext cx="24352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sz="1000" b="1" dirty="0">
                <a:solidFill>
                  <a:schemeClr val="bg1"/>
                </a:solidFill>
              </a:rPr>
              <a:t>Total de los asegurados consultados</a:t>
            </a:r>
            <a:endParaRPr lang="es-ES" altLang="es-AR" sz="1000" b="1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360712" y="1575330"/>
            <a:ext cx="7545288" cy="4498594"/>
            <a:chOff x="2002284" y="1844824"/>
            <a:chExt cx="8255000" cy="4229100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8807689"/>
                </p:ext>
              </p:extLst>
            </p:nvPr>
          </p:nvGraphicFramePr>
          <p:xfrm>
            <a:off x="2002284" y="1844824"/>
            <a:ext cx="8255000" cy="4229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85421" name="Oval 13"/>
            <p:cNvSpPr>
              <a:spLocks noChangeArrowheads="1"/>
            </p:cNvSpPr>
            <p:nvPr/>
          </p:nvSpPr>
          <p:spPr bwMode="auto">
            <a:xfrm>
              <a:off x="3711906" y="2327424"/>
              <a:ext cx="1008063" cy="935038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AR" altLang="es-AR" sz="2000" b="1" dirty="0">
                  <a:solidFill>
                    <a:schemeClr val="bg1"/>
                  </a:solidFill>
                </a:rPr>
                <a:t>38%</a:t>
              </a:r>
              <a:endParaRPr lang="es-ES" alt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4537845" y="2858032"/>
              <a:ext cx="919212" cy="2428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r"/>
              <a:r>
                <a:rPr lang="es-ES" altLang="es-AR" sz="1100" b="1" dirty="0">
                  <a:solidFill>
                    <a:schemeClr val="bg1"/>
                  </a:solidFill>
                </a:rPr>
                <a:t>2016 =</a:t>
              </a:r>
            </a:p>
          </p:txBody>
        </p:sp>
      </p:grp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0" y="1499130"/>
            <a:ext cx="2576736" cy="477625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>
              <a:lnSpc>
                <a:spcPct val="11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s-AR" altLang="es-AR" sz="12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s-AR" altLang="es-AR" b="1" dirty="0">
                <a:solidFill>
                  <a:schemeClr val="bg1"/>
                </a:solidFill>
              </a:rPr>
              <a:t>SE MANTIENE </a:t>
            </a:r>
            <a:r>
              <a:rPr lang="es-AR" altLang="es-AR" sz="2400" b="1" dirty="0">
                <a:solidFill>
                  <a:schemeClr val="bg1"/>
                </a:solidFill>
              </a:rPr>
              <a:t>ACOTADA</a:t>
            </a:r>
            <a:r>
              <a:rPr lang="es-AR" altLang="es-AR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s-AR" altLang="es-AR" b="1" dirty="0">
                <a:solidFill>
                  <a:schemeClr val="bg1"/>
                </a:solidFill>
              </a:rPr>
              <a:t>LA PREDISPOSICION </a:t>
            </a:r>
            <a:endParaRPr lang="es-AR" altLang="es-AR" sz="1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s-ES" altLang="es-AR" sz="1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s-ES" altLang="es-AR" sz="1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s-ES" altLang="es-AR" sz="1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s-AR" altLang="es-AR" sz="1200" b="1" dirty="0">
                <a:solidFill>
                  <a:schemeClr val="bg1"/>
                </a:solidFill>
              </a:rPr>
              <a:t>A la comunicación </a:t>
            </a:r>
          </a:p>
          <a:p>
            <a:pPr>
              <a:lnSpc>
                <a:spcPct val="110000"/>
              </a:lnSpc>
            </a:pPr>
            <a:r>
              <a:rPr lang="es-AR" altLang="es-AR" sz="1200" b="1" dirty="0">
                <a:solidFill>
                  <a:schemeClr val="bg1"/>
                </a:solidFill>
              </a:rPr>
              <a:t>a través de las </a:t>
            </a:r>
          </a:p>
          <a:p>
            <a:pPr>
              <a:lnSpc>
                <a:spcPct val="110000"/>
              </a:lnSpc>
            </a:pPr>
            <a:r>
              <a:rPr lang="es-AR" altLang="es-AR" sz="1200" b="1" dirty="0">
                <a:solidFill>
                  <a:schemeClr val="bg1"/>
                </a:solidFill>
              </a:rPr>
              <a:t>redes sociales</a:t>
            </a:r>
            <a:endParaRPr lang="es-ES" altLang="es-AR" sz="11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7065640" y="1772369"/>
            <a:ext cx="2855912" cy="1873249"/>
            <a:chOff x="4209" y="1078"/>
            <a:chExt cx="1799" cy="1180"/>
          </a:xfrm>
        </p:grpSpPr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4209" y="1078"/>
              <a:ext cx="1799" cy="118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20000"/>
                </a:lnSpc>
              </a:pPr>
              <a:endParaRPr lang="es-ES" altLang="es-AR" sz="1400" b="1" dirty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endParaRPr lang="es-ES" altLang="es-AR" sz="1400" b="1" dirty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s-ES" altLang="es-AR" sz="1400" b="1" dirty="0">
                  <a:solidFill>
                    <a:schemeClr val="bg1"/>
                  </a:solidFill>
                </a:rPr>
                <a:t>¿DONDE </a:t>
              </a:r>
            </a:p>
            <a:p>
              <a:pPr>
                <a:lnSpc>
                  <a:spcPct val="120000"/>
                </a:lnSpc>
              </a:pPr>
              <a:r>
                <a:rPr lang="es-ES" altLang="es-AR" sz="1400" b="1" dirty="0">
                  <a:solidFill>
                    <a:schemeClr val="bg1"/>
                  </a:solidFill>
                </a:rPr>
                <a:t>CRECE?</a:t>
              </a:r>
              <a:endParaRPr lang="es-ES" altLang="es-AR" sz="1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883" y="1277"/>
              <a:ext cx="1040" cy="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0">
              <a:noAutofit/>
            </a:bodyPr>
            <a:lstStyle/>
            <a:p>
              <a:pPr algn="r">
                <a:lnSpc>
                  <a:spcPct val="60000"/>
                </a:lnSpc>
              </a:pPr>
              <a:endParaRPr lang="es-AR" altLang="es-AR" sz="1200" b="1" dirty="0">
                <a:solidFill>
                  <a:srgbClr val="006699"/>
                </a:solidFill>
              </a:endParaRPr>
            </a:p>
            <a:p>
              <a:pPr algn="r"/>
              <a:r>
                <a:rPr lang="es-AR" altLang="es-AR" sz="1200" b="1" dirty="0">
                  <a:solidFill>
                    <a:srgbClr val="006699"/>
                  </a:solidFill>
                </a:rPr>
                <a:t>MAS JOVENES </a:t>
              </a:r>
            </a:p>
            <a:p>
              <a:pPr algn="r"/>
              <a:r>
                <a:rPr lang="es-AR" altLang="es-AR" sz="1200" b="1" dirty="0">
                  <a:solidFill>
                    <a:srgbClr val="006699"/>
                  </a:solidFill>
                </a:rPr>
                <a:t>(h. 35 años): 47%</a:t>
              </a:r>
            </a:p>
            <a:p>
              <a:pPr algn="r">
                <a:lnSpc>
                  <a:spcPct val="60000"/>
                </a:lnSpc>
              </a:pPr>
              <a:endParaRPr lang="es-ES" altLang="es-AR" sz="1200" b="1" dirty="0">
                <a:solidFill>
                  <a:srgbClr val="006699"/>
                </a:solidFill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4879" y="1761"/>
              <a:ext cx="1044" cy="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0">
              <a:noAutofit/>
            </a:bodyPr>
            <a:lstStyle/>
            <a:p>
              <a:pPr algn="r">
                <a:lnSpc>
                  <a:spcPct val="80000"/>
                </a:lnSpc>
              </a:pPr>
              <a:endParaRPr lang="es-AR" altLang="es-AR" sz="1200" b="1" dirty="0">
                <a:solidFill>
                  <a:srgbClr val="006699"/>
                </a:solidFill>
              </a:endParaRPr>
            </a:p>
            <a:p>
              <a:pPr algn="r"/>
              <a:r>
                <a:rPr lang="es-AR" altLang="es-AR" sz="1200" b="1" dirty="0">
                  <a:solidFill>
                    <a:srgbClr val="006699"/>
                  </a:solidFill>
                </a:rPr>
                <a:t>INTERIOR: 42%</a:t>
              </a:r>
            </a:p>
            <a:p>
              <a:pPr algn="r">
                <a:lnSpc>
                  <a:spcPct val="70000"/>
                </a:lnSpc>
              </a:pPr>
              <a:endParaRPr lang="es-ES" altLang="es-AR" sz="1200" b="1" dirty="0">
                <a:solidFill>
                  <a:srgbClr val="006699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775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3857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0" y="643826"/>
            <a:ext cx="7977188" cy="83991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CONTACTO A TRAVES DE APLICACIONES MOVILES</a:t>
            </a:r>
          </a:p>
          <a:p>
            <a:pPr>
              <a:lnSpc>
                <a:spcPct val="110000"/>
              </a:lnSpc>
            </a:pPr>
            <a:r>
              <a:rPr lang="es-AR" altLang="es-AR" sz="1200" b="1" i="1" dirty="0">
                <a:solidFill>
                  <a:schemeClr val="bg1"/>
                </a:solidFill>
              </a:rPr>
              <a:t>¿Ud. estaría interesado en tener contacto con nosotros a través de aplicaciones móviles en su celular?</a:t>
            </a:r>
            <a:endParaRPr lang="es-ES" altLang="es-AR" sz="1200" b="1" i="1" dirty="0">
              <a:solidFill>
                <a:schemeClr val="bg1"/>
              </a:solidFill>
            </a:endParaRPr>
          </a:p>
        </p:txBody>
      </p:sp>
      <p:sp>
        <p:nvSpPr>
          <p:cNvPr id="877573" name="Rectangle 5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sp>
        <p:nvSpPr>
          <p:cNvPr id="877577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05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877578" name="Picture 10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7594" name="Text Box 26"/>
          <p:cNvSpPr txBox="1">
            <a:spLocks noChangeArrowheads="1"/>
          </p:cNvSpPr>
          <p:nvPr/>
        </p:nvSpPr>
        <p:spPr bwMode="auto">
          <a:xfrm>
            <a:off x="1836738" y="6337300"/>
            <a:ext cx="24352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sz="1000" b="1" dirty="0">
                <a:solidFill>
                  <a:schemeClr val="bg1"/>
                </a:solidFill>
              </a:rPr>
              <a:t>Total de los asegurados consultados</a:t>
            </a:r>
            <a:endParaRPr lang="es-ES" altLang="es-AR" sz="1000" b="1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817096" y="1483536"/>
            <a:ext cx="4087316" cy="479185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/>
            <a:r>
              <a:rPr lang="es-ES" altLang="es-AR" sz="1400" b="1" dirty="0">
                <a:solidFill>
                  <a:schemeClr val="bg1"/>
                </a:solidFill>
              </a:rPr>
              <a:t> </a:t>
            </a:r>
            <a:r>
              <a:rPr lang="es-ES" altLang="es-AR" sz="2000" b="1" dirty="0">
                <a:solidFill>
                  <a:schemeClr val="bg1"/>
                </a:solidFill>
              </a:rPr>
              <a:t>DESTACADO Y </a:t>
            </a:r>
          </a:p>
          <a:p>
            <a:pPr algn="r"/>
            <a:r>
              <a:rPr lang="es-ES" altLang="es-AR" sz="2000" b="1" dirty="0">
                <a:solidFill>
                  <a:schemeClr val="bg1"/>
                </a:solidFill>
              </a:rPr>
              <a:t>CRECIENTE INTERES</a:t>
            </a:r>
            <a:endParaRPr lang="es-ES" altLang="es-AR" sz="16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En el contacto a través de aplicaciones móviles</a:t>
            </a:r>
          </a:p>
          <a:p>
            <a:pPr algn="r"/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SE INCREMENTA 5 PUNTOS</a:t>
            </a:r>
          </a:p>
          <a:p>
            <a:pPr algn="r"/>
            <a:r>
              <a:rPr lang="es-ES" altLang="es-AR" sz="1200" b="1" dirty="0">
                <a:solidFill>
                  <a:schemeClr val="bg1"/>
                </a:solidFill>
              </a:rPr>
              <a:t>EN RELACION A 2016,</a:t>
            </a:r>
          </a:p>
          <a:p>
            <a:pPr algn="r"/>
            <a:r>
              <a:rPr lang="es-ES" altLang="es-AR" sz="1100" b="1" dirty="0">
                <a:solidFill>
                  <a:schemeClr val="bg1"/>
                </a:solidFill>
              </a:rPr>
              <a:t>Alcanzando a la mitad de los asegurados</a:t>
            </a:r>
          </a:p>
          <a:p>
            <a:pPr algn="r"/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endParaRPr lang="es-ES" altLang="es-AR" sz="1400" b="1" dirty="0">
              <a:solidFill>
                <a:schemeClr val="bg1"/>
              </a:solidFill>
            </a:endParaRPr>
          </a:p>
          <a:p>
            <a:pPr algn="r"/>
            <a:endParaRPr lang="es-ES" altLang="es-AR" sz="1100" b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21800" y="1529684"/>
            <a:ext cx="5501695" cy="3941728"/>
            <a:chOff x="321800" y="1529684"/>
            <a:chExt cx="5501695" cy="3941728"/>
          </a:xfrm>
        </p:grpSpPr>
        <p:graphicFrame>
          <p:nvGraphicFramePr>
            <p:cNvPr id="20" name="Gráfico 19"/>
            <p:cNvGraphicFramePr/>
            <p:nvPr>
              <p:extLst>
                <p:ext uri="{D42A27DB-BD31-4B8C-83A1-F6EECF244321}">
                  <p14:modId xmlns:p14="http://schemas.microsoft.com/office/powerpoint/2010/main" val="2003915908"/>
                </p:ext>
              </p:extLst>
            </p:nvPr>
          </p:nvGraphicFramePr>
          <p:xfrm>
            <a:off x="321800" y="1529684"/>
            <a:ext cx="5501695" cy="39417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3584848" y="3847008"/>
              <a:ext cx="720080" cy="3020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s-ES" altLang="es-AR" sz="1000" b="1" dirty="0">
                  <a:solidFill>
                    <a:schemeClr val="bg1"/>
                  </a:solidFill>
                </a:rPr>
                <a:t>2016: 46%</a:t>
              </a:r>
            </a:p>
          </p:txBody>
        </p:sp>
      </p:grp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857374" y="5433145"/>
            <a:ext cx="8047037" cy="8436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square" anchor="ctr"/>
          <a:lstStyle/>
          <a:p>
            <a:pPr>
              <a:lnSpc>
                <a:spcPts val="1750"/>
              </a:lnSpc>
            </a:pPr>
            <a:r>
              <a:rPr lang="es-ES" altLang="es-AR" sz="1400" b="1" dirty="0">
                <a:solidFill>
                  <a:schemeClr val="bg1"/>
                </a:solidFill>
              </a:rPr>
              <a:t>ACENTUADO A MEDIDA QUE DESCIENDE LA EDAD</a:t>
            </a:r>
            <a:r>
              <a:rPr lang="es-AR" altLang="es-AR" sz="14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750"/>
              </a:lnSpc>
            </a:pPr>
            <a:r>
              <a:rPr lang="es-AR" altLang="es-AR" sz="1050" b="1" dirty="0">
                <a:solidFill>
                  <a:schemeClr val="bg1"/>
                </a:solidFill>
              </a:rPr>
              <a:t>HASTA 35 AÑOS: 58%, DE 36 A 49 AÑOS: 55%, DE 50 AÑOS Y MÁS: 45%</a:t>
            </a:r>
            <a:endParaRPr lang="es-ES" altLang="es-AR" sz="1050" b="1" dirty="0">
              <a:solidFill>
                <a:schemeClr val="bg1"/>
              </a:solidFill>
            </a:endParaRPr>
          </a:p>
        </p:txBody>
      </p:sp>
      <p:pic>
        <p:nvPicPr>
          <p:cNvPr id="19" name="Picture 6" descr="fotosdegente4"/>
          <p:cNvPicPr>
            <a:picLocks noChangeAspect="1" noChangeArrowheads="1"/>
          </p:cNvPicPr>
          <p:nvPr/>
        </p:nvPicPr>
        <p:blipFill>
          <a:blip r:embed="rId6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89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61312" y="6257797"/>
            <a:ext cx="1079203" cy="606434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/>
            <a:r>
              <a:rPr lang="es-AR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POTENCIALIDAD</a:t>
            </a:r>
          </a:p>
          <a:p>
            <a:pPr algn="r"/>
            <a:r>
              <a:rPr lang="es-AR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DE CONTRATACION</a:t>
            </a: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DE OTROS SEGUROS</a:t>
            </a:r>
            <a:endParaRPr lang="es-ES" altLang="es-A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3446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23300" name="Rectangle 4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23302" name="Picture 6" descr="fotosdegente4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3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307" name="Text Box 11"/>
          <p:cNvSpPr txBox="1">
            <a:spLocks noChangeArrowheads="1"/>
          </p:cNvSpPr>
          <p:nvPr/>
        </p:nvSpPr>
        <p:spPr bwMode="auto">
          <a:xfrm>
            <a:off x="-1" y="1499130"/>
            <a:ext cx="2275441" cy="476514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>
              <a:lnSpc>
                <a:spcPct val="11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s-AR" altLang="es-AR" sz="1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r>
              <a:rPr lang="es-AR" altLang="es-AR" b="1" dirty="0">
                <a:solidFill>
                  <a:schemeClr val="bg1"/>
                </a:solidFill>
              </a:rPr>
              <a:t>DESTACADA Y SOSTENIDA</a:t>
            </a:r>
          </a:p>
          <a:p>
            <a:r>
              <a:rPr lang="es-AR" altLang="es-AR" b="1" dirty="0">
                <a:solidFill>
                  <a:schemeClr val="bg1"/>
                </a:solidFill>
              </a:rPr>
              <a:t>PREDISPOSICION </a:t>
            </a:r>
          </a:p>
          <a:p>
            <a:endParaRPr lang="es-AR" altLang="es-AR" sz="1400" b="1" dirty="0">
              <a:solidFill>
                <a:schemeClr val="bg1"/>
              </a:solidFill>
            </a:endParaRPr>
          </a:p>
          <a:p>
            <a:endParaRPr lang="es-AR" altLang="es-AR" sz="1400" b="1" dirty="0">
              <a:solidFill>
                <a:schemeClr val="bg1"/>
              </a:solidFill>
            </a:endParaRPr>
          </a:p>
          <a:p>
            <a:endParaRPr lang="es-ES" altLang="es-AR" sz="1400" b="1" dirty="0">
              <a:solidFill>
                <a:schemeClr val="bg1"/>
              </a:solidFill>
            </a:endParaRPr>
          </a:p>
          <a:p>
            <a:endParaRPr lang="es-AR" altLang="es-AR" sz="1400" b="1" dirty="0">
              <a:solidFill>
                <a:schemeClr val="bg1"/>
              </a:solidFill>
            </a:endParaRPr>
          </a:p>
          <a:p>
            <a:endParaRPr lang="es-AR" altLang="es-AR" sz="1400" b="1" dirty="0">
              <a:solidFill>
                <a:schemeClr val="bg1"/>
              </a:solidFill>
            </a:endParaRPr>
          </a:p>
          <a:p>
            <a:endParaRPr lang="es-AR" altLang="es-AR" sz="1400" b="1" dirty="0">
              <a:solidFill>
                <a:schemeClr val="bg1"/>
              </a:solidFill>
            </a:endParaRPr>
          </a:p>
          <a:p>
            <a:endParaRPr lang="es-AR" altLang="es-AR" sz="1400" b="1" dirty="0">
              <a:solidFill>
                <a:schemeClr val="bg1"/>
              </a:solidFill>
            </a:endParaRPr>
          </a:p>
          <a:p>
            <a:r>
              <a:rPr lang="es-AR" altLang="es-AR" sz="1200" b="1" dirty="0">
                <a:solidFill>
                  <a:schemeClr val="bg1"/>
                </a:solidFill>
              </a:rPr>
              <a:t>A la contratación de </a:t>
            </a:r>
          </a:p>
          <a:p>
            <a:r>
              <a:rPr lang="es-AR" altLang="es-AR" sz="1200" b="1" dirty="0">
                <a:solidFill>
                  <a:schemeClr val="bg1"/>
                </a:solidFill>
              </a:rPr>
              <a:t>otros seguros</a:t>
            </a:r>
            <a:endParaRPr lang="es-AR" altLang="es-AR" sz="11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s-AR" altLang="es-AR" sz="12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</p:txBody>
      </p:sp>
      <p:sp>
        <p:nvSpPr>
          <p:cNvPr id="823316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823317" name="Picture 21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320" name="Text Box 24"/>
          <p:cNvSpPr txBox="1">
            <a:spLocks noChangeArrowheads="1"/>
          </p:cNvSpPr>
          <p:nvPr/>
        </p:nvSpPr>
        <p:spPr bwMode="auto">
          <a:xfrm>
            <a:off x="1836738" y="6337300"/>
            <a:ext cx="24352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sz="1000" b="1" dirty="0">
                <a:solidFill>
                  <a:schemeClr val="bg1"/>
                </a:solidFill>
              </a:rPr>
              <a:t>Total de los asegurados consultados</a:t>
            </a:r>
            <a:endParaRPr lang="es-ES" altLang="es-AR" sz="1000" b="1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275440" y="1669783"/>
            <a:ext cx="7214064" cy="4484059"/>
            <a:chOff x="2360712" y="1765000"/>
            <a:chExt cx="8693380" cy="4484059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981415"/>
                </p:ext>
              </p:extLst>
            </p:nvPr>
          </p:nvGraphicFramePr>
          <p:xfrm>
            <a:off x="2360712" y="1765000"/>
            <a:ext cx="8693380" cy="44840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23308" name="Oval 12"/>
            <p:cNvSpPr>
              <a:spLocks noChangeArrowheads="1"/>
            </p:cNvSpPr>
            <p:nvPr/>
          </p:nvSpPr>
          <p:spPr bwMode="auto">
            <a:xfrm>
              <a:off x="4118200" y="2220582"/>
              <a:ext cx="1208809" cy="1006867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AR" altLang="es-AR" sz="2000" b="1" dirty="0">
                  <a:solidFill>
                    <a:schemeClr val="bg1"/>
                  </a:solidFill>
                </a:rPr>
                <a:t>29%</a:t>
              </a:r>
              <a:endParaRPr lang="es-ES" alt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4468040" y="2883530"/>
              <a:ext cx="963350" cy="29225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r"/>
              <a:r>
                <a:rPr lang="es-ES" altLang="es-AR" sz="1050" b="1" dirty="0">
                  <a:solidFill>
                    <a:schemeClr val="bg1"/>
                  </a:solidFill>
                </a:rPr>
                <a:t>2016: 31%</a:t>
              </a:r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26175" y="4099217"/>
            <a:ext cx="4387637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s-AR" altLang="es-AR" sz="1050" b="1" dirty="0">
                <a:solidFill>
                  <a:schemeClr val="bg1"/>
                </a:solidFill>
              </a:rPr>
              <a:t>SÓLO EL 28% DE LAS OPINIONES NEGATIVAS SE </a:t>
            </a:r>
            <a:r>
              <a:rPr lang="es-AR" altLang="es-AR" sz="1200" b="1" dirty="0">
                <a:solidFill>
                  <a:schemeClr val="bg1"/>
                </a:solidFill>
              </a:rPr>
              <a:t>ARGUMENTAN EN MOTIVOS ASOCIADOS AL SERVICIO</a:t>
            </a:r>
          </a:p>
          <a:p>
            <a:pPr algn="r"/>
            <a:r>
              <a:rPr lang="es-AR" altLang="es-AR" sz="1000" b="1" dirty="0">
                <a:solidFill>
                  <a:schemeClr val="bg1"/>
                </a:solidFill>
              </a:rPr>
              <a:t>El 45% menciona que no necesita otras coberturas y </a:t>
            </a:r>
          </a:p>
          <a:p>
            <a:pPr algn="r"/>
            <a:r>
              <a:rPr lang="es-AR" altLang="es-AR" sz="1000" b="1" dirty="0">
                <a:solidFill>
                  <a:schemeClr val="bg1"/>
                </a:solidFill>
              </a:rPr>
              <a:t>el 27% ya dispone de ellas</a:t>
            </a:r>
            <a:endParaRPr lang="es-ES" altLang="es-AR" sz="1000" b="1" dirty="0">
              <a:solidFill>
                <a:schemeClr val="bg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644724"/>
            <a:ext cx="7977188" cy="86447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POTENCIALIDAD DE CONTRATACION DE OTROS SEGUROS</a:t>
            </a:r>
          </a:p>
          <a:p>
            <a:pPr>
              <a:lnSpc>
                <a:spcPct val="110000"/>
              </a:lnSpc>
            </a:pPr>
            <a:r>
              <a:rPr lang="es-ES" altLang="es-AR" sz="1200" b="1" i="1" dirty="0">
                <a:solidFill>
                  <a:schemeClr val="bg1"/>
                </a:solidFill>
              </a:rPr>
              <a:t>Además de su seguro actual con nosotros, </a:t>
            </a:r>
          </a:p>
          <a:p>
            <a:pPr>
              <a:lnSpc>
                <a:spcPct val="110000"/>
              </a:lnSpc>
            </a:pPr>
            <a:r>
              <a:rPr lang="es-ES" altLang="es-AR" sz="1200" b="1" i="1" dirty="0">
                <a:solidFill>
                  <a:schemeClr val="bg1"/>
                </a:solidFill>
              </a:rPr>
              <a:t>¿Le interesaría contratar otros tipos de coberturas brindadas por nosotros?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7" grpId="0" animBg="1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24326" name="Picture 6" descr="fotosdegente4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4327" name="Text Box 30"/>
          <p:cNvSpPr txBox="1">
            <a:spLocks noChangeArrowheads="1"/>
          </p:cNvSpPr>
          <p:nvPr/>
        </p:nvSpPr>
        <p:spPr bwMode="auto">
          <a:xfrm>
            <a:off x="1895475" y="6262688"/>
            <a:ext cx="3983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00" b="1" dirty="0">
                <a:solidFill>
                  <a:schemeClr val="bg1"/>
                </a:solidFill>
              </a:rPr>
              <a:t>Respuesta múltiple guiada sobre entrevistados que creen </a:t>
            </a:r>
          </a:p>
          <a:p>
            <a:r>
              <a:rPr lang="es-AR" altLang="es-AR" sz="1000" b="1" dirty="0">
                <a:solidFill>
                  <a:schemeClr val="bg1"/>
                </a:solidFill>
              </a:rPr>
              <a:t>muy o algo probable la contratación de otras coberturas (29%)</a:t>
            </a:r>
            <a:endParaRPr lang="es-ES" altLang="es-AR" sz="1000" b="1" u="sng" dirty="0">
              <a:solidFill>
                <a:schemeClr val="bg1"/>
              </a:solidFill>
            </a:endParaRPr>
          </a:p>
        </p:txBody>
      </p:sp>
      <p:pic>
        <p:nvPicPr>
          <p:cNvPr id="8243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331" name="Text Box 11"/>
          <p:cNvSpPr txBox="1">
            <a:spLocks noChangeArrowheads="1"/>
          </p:cNvSpPr>
          <p:nvPr/>
        </p:nvSpPr>
        <p:spPr bwMode="auto">
          <a:xfrm>
            <a:off x="7772400" y="1227185"/>
            <a:ext cx="2133599" cy="5025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anchor="ctr" anchorCtr="0">
            <a:noAutofit/>
          </a:bodyPr>
          <a:lstStyle/>
          <a:p>
            <a:pPr algn="ctr">
              <a:lnSpc>
                <a:spcPct val="11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endParaRPr lang="es-AR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r>
              <a:rPr lang="es-AR" altLang="es-AR" sz="2400" b="1" dirty="0">
                <a:solidFill>
                  <a:schemeClr val="bg1"/>
                </a:solidFill>
              </a:rPr>
              <a:t>MULTIPLE </a:t>
            </a:r>
            <a:r>
              <a:rPr lang="es-AR" altLang="es-AR" sz="1600" b="1" dirty="0">
                <a:solidFill>
                  <a:schemeClr val="bg1"/>
                </a:solidFill>
              </a:rPr>
              <a:t>INCLINACION A LA CONTRACION DE </a:t>
            </a:r>
            <a:r>
              <a:rPr lang="es-AR" altLang="es-AR" b="1" dirty="0">
                <a:solidFill>
                  <a:schemeClr val="bg1"/>
                </a:solidFill>
              </a:rPr>
              <a:t>OTRAS COBERTURAS</a:t>
            </a: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r>
              <a:rPr lang="es-AR" altLang="es-AR" sz="1400" b="1" dirty="0">
                <a:solidFill>
                  <a:schemeClr val="bg1"/>
                </a:solidFill>
              </a:rPr>
              <a:t>LIDERADA POR </a:t>
            </a:r>
            <a:r>
              <a:rPr lang="es-AR" altLang="es-AR" sz="2000" b="1" dirty="0">
                <a:solidFill>
                  <a:schemeClr val="bg1"/>
                </a:solidFill>
              </a:rPr>
              <a:t>HOGAR</a:t>
            </a:r>
          </a:p>
          <a:p>
            <a:pPr algn="ctr">
              <a:lnSpc>
                <a:spcPct val="130000"/>
              </a:lnSpc>
            </a:pPr>
            <a:endParaRPr lang="es-AR" altLang="es-AR" sz="12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es-ES" altLang="es-AR" sz="1200" b="1" dirty="0">
              <a:solidFill>
                <a:schemeClr val="bg1"/>
              </a:solidFill>
            </a:endParaRPr>
          </a:p>
        </p:txBody>
      </p:sp>
      <p:sp>
        <p:nvSpPr>
          <p:cNvPr id="824332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824333" name="Picture 13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-22056" y="1227185"/>
            <a:ext cx="7855376" cy="5019627"/>
            <a:chOff x="-22056" y="1227185"/>
            <a:chExt cx="8129376" cy="5019627"/>
          </a:xfrm>
        </p:grpSpPr>
        <p:graphicFrame>
          <p:nvGraphicFramePr>
            <p:cNvPr id="1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8818408"/>
                </p:ext>
              </p:extLst>
            </p:nvPr>
          </p:nvGraphicFramePr>
          <p:xfrm>
            <a:off x="1410278" y="1311653"/>
            <a:ext cx="6697042" cy="4923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-13648" y="1227185"/>
              <a:ext cx="1638420" cy="736361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AR" altLang="es-AR" sz="1400" b="1" dirty="0">
                  <a:solidFill>
                    <a:schemeClr val="bg1"/>
                  </a:solidFill>
                </a:rPr>
                <a:t>INCIDENCIA</a:t>
              </a:r>
            </a:p>
            <a:p>
              <a:pPr algn="ctr"/>
              <a:r>
                <a:rPr lang="es-AR" altLang="es-AR" sz="1400" b="1" dirty="0">
                  <a:solidFill>
                    <a:schemeClr val="bg1"/>
                  </a:solidFill>
                </a:rPr>
                <a:t>ALTA</a:t>
              </a:r>
              <a:endParaRPr lang="es-ES" alt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-13648" y="1956768"/>
              <a:ext cx="1638420" cy="1616248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AR" sz="1400" b="1" dirty="0">
                  <a:solidFill>
                    <a:schemeClr val="bg1"/>
                  </a:solidFill>
                </a:rPr>
                <a:t>INCIDENCIA</a:t>
              </a:r>
            </a:p>
            <a:p>
              <a:pPr algn="ctr"/>
              <a:r>
                <a:rPr lang="es-ES" altLang="es-AR" sz="1400" b="1" dirty="0">
                  <a:solidFill>
                    <a:schemeClr val="bg1"/>
                  </a:solidFill>
                </a:rPr>
                <a:t>MEDIA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-22056" y="3573016"/>
              <a:ext cx="1646828" cy="26737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AR" sz="1400" b="1">
                  <a:solidFill>
                    <a:schemeClr val="bg1"/>
                  </a:solidFill>
                </a:rPr>
                <a:t>INCIDENCIA</a:t>
              </a:r>
            </a:p>
            <a:p>
              <a:pPr algn="ctr"/>
              <a:r>
                <a:rPr lang="es-AR" altLang="es-AR" sz="1400" b="1">
                  <a:solidFill>
                    <a:schemeClr val="bg1"/>
                  </a:solidFill>
                </a:rPr>
                <a:t>BAJA</a:t>
              </a:r>
              <a:endParaRPr lang="es-ES" altLang="es-AR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634162"/>
            <a:ext cx="7977188" cy="6001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POTENCIALIDAD DE CONTRATACION DE OTROS SEGUROS</a:t>
            </a:r>
          </a:p>
          <a:p>
            <a:pPr>
              <a:lnSpc>
                <a:spcPct val="110000"/>
              </a:lnSpc>
            </a:pPr>
            <a:r>
              <a:rPr lang="es-AR" altLang="es-AR" sz="1200" b="1" i="1" dirty="0">
                <a:solidFill>
                  <a:schemeClr val="bg1"/>
                </a:solidFill>
              </a:rPr>
              <a:t>¿Qué otras coberturas contrataría?</a:t>
            </a:r>
            <a:endParaRPr lang="es-ES" altLang="es-AR" sz="1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7004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3857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0421" name="Rectangle 4"/>
          <p:cNvSpPr>
            <a:spLocks noChangeArrowheads="1"/>
          </p:cNvSpPr>
          <p:nvPr/>
        </p:nvSpPr>
        <p:spPr bwMode="auto">
          <a:xfrm>
            <a:off x="0" y="643043"/>
            <a:ext cx="7977188" cy="586582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>
                <a:solidFill>
                  <a:schemeClr val="bg1"/>
                </a:solidFill>
              </a:rPr>
              <a:t>PERFIL DE LOS RESPONDENTES</a:t>
            </a:r>
          </a:p>
        </p:txBody>
      </p:sp>
      <p:sp>
        <p:nvSpPr>
          <p:cNvPr id="700449" name="Rectangle 33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700451" name="Picture 35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0453" name="Text Box 30"/>
          <p:cNvSpPr txBox="1">
            <a:spLocks noChangeArrowheads="1"/>
          </p:cNvSpPr>
          <p:nvPr/>
        </p:nvSpPr>
        <p:spPr bwMode="auto">
          <a:xfrm>
            <a:off x="1928813" y="6308725"/>
            <a:ext cx="3625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50" b="1">
                <a:solidFill>
                  <a:schemeClr val="bg1"/>
                </a:solidFill>
              </a:rPr>
              <a:t>Porcentajes sobre la participación real </a:t>
            </a:r>
            <a:r>
              <a:rPr lang="es-AR" altLang="es-AR" sz="1050" b="1" u="sng">
                <a:solidFill>
                  <a:schemeClr val="bg1"/>
                </a:solidFill>
              </a:rPr>
              <a:t>sin ponderar</a:t>
            </a:r>
            <a:endParaRPr lang="es-ES" altLang="es-AR" sz="1050" b="1">
              <a:solidFill>
                <a:schemeClr val="bg1"/>
              </a:solidFill>
            </a:endParaRPr>
          </a:p>
        </p:txBody>
      </p:sp>
      <p:sp>
        <p:nvSpPr>
          <p:cNvPr id="700465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21" name="Picture 53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4329923" y="1597933"/>
            <a:ext cx="5611796" cy="4312535"/>
            <a:chOff x="9170468" y="2178322"/>
            <a:chExt cx="4011498" cy="2964086"/>
          </a:xfrm>
        </p:grpSpPr>
        <p:graphicFrame>
          <p:nvGraphicFramePr>
            <p:cNvPr id="25" name="Gráfico 24"/>
            <p:cNvGraphicFramePr/>
            <p:nvPr>
              <p:extLst>
                <p:ext uri="{D42A27DB-BD31-4B8C-83A1-F6EECF244321}">
                  <p14:modId xmlns:p14="http://schemas.microsoft.com/office/powerpoint/2010/main" val="3478367871"/>
                </p:ext>
              </p:extLst>
            </p:nvPr>
          </p:nvGraphicFramePr>
          <p:xfrm>
            <a:off x="9170468" y="2178322"/>
            <a:ext cx="4011498" cy="29640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6" name="CuadroTexto 25"/>
            <p:cNvSpPr txBox="1"/>
            <p:nvPr/>
          </p:nvSpPr>
          <p:spPr>
            <a:xfrm>
              <a:off x="10706562" y="3417496"/>
              <a:ext cx="1539848" cy="53733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E G I O N</a:t>
              </a:r>
            </a:p>
            <a:p>
              <a:pPr algn="ctr">
                <a:lnSpc>
                  <a:spcPts val="1000"/>
                </a:lnSpc>
              </a:pPr>
              <a:r>
                <a:rPr lang="es-ES" sz="1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De residencia</a:t>
              </a:r>
            </a:p>
            <a:p>
              <a:pPr algn="ctr">
                <a:lnSpc>
                  <a:spcPts val="1000"/>
                </a:lnSpc>
              </a:pPr>
              <a:r>
                <a:rPr lang="es-ES" sz="1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del asegurado</a:t>
              </a:r>
              <a:endParaRPr lang="es-AR" sz="1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-640936" y="1605077"/>
            <a:ext cx="5611796" cy="4312535"/>
            <a:chOff x="-640936" y="1605077"/>
            <a:chExt cx="5611796" cy="4312535"/>
          </a:xfrm>
        </p:grpSpPr>
        <p:graphicFrame>
          <p:nvGraphicFramePr>
            <p:cNvPr id="29" name="Gráfico 28"/>
            <p:cNvGraphicFramePr/>
            <p:nvPr>
              <p:extLst>
                <p:ext uri="{D42A27DB-BD31-4B8C-83A1-F6EECF244321}">
                  <p14:modId xmlns:p14="http://schemas.microsoft.com/office/powerpoint/2010/main" val="2475148245"/>
                </p:ext>
              </p:extLst>
            </p:nvPr>
          </p:nvGraphicFramePr>
          <p:xfrm>
            <a:off x="-640936" y="1605077"/>
            <a:ext cx="5611796" cy="4312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0" name="CuadroTexto 29"/>
            <p:cNvSpPr txBox="1"/>
            <p:nvPr/>
          </p:nvSpPr>
          <p:spPr>
            <a:xfrm>
              <a:off x="1430712" y="3429000"/>
              <a:ext cx="2154136" cy="78178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I P O</a:t>
              </a:r>
            </a:p>
            <a:p>
              <a:pPr algn="ctr">
                <a:lnSpc>
                  <a:spcPts val="1000"/>
                </a:lnSpc>
              </a:pPr>
              <a:r>
                <a:rPr lang="es-ES" sz="1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De cobertura</a:t>
              </a:r>
              <a:endParaRPr lang="es-AR" sz="1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61312" y="6257797"/>
            <a:ext cx="1079203" cy="606434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/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PRINCIPALES</a:t>
            </a:r>
          </a:p>
          <a:p>
            <a:pPr algn="r"/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CONCLUSIONES</a:t>
            </a:r>
            <a:endParaRPr lang="es-ES" altLang="es-A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0910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17156" name="Rectangle 4"/>
          <p:cNvSpPr>
            <a:spLocks noChangeArrowheads="1"/>
          </p:cNvSpPr>
          <p:nvPr/>
        </p:nvSpPr>
        <p:spPr bwMode="auto">
          <a:xfrm>
            <a:off x="0" y="6247032"/>
            <a:ext cx="8913813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17158" name="Picture 6" descr="fotosdegente4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71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58" y="45884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7161" name="Rectangle 4"/>
          <p:cNvSpPr>
            <a:spLocks noChangeArrowheads="1"/>
          </p:cNvSpPr>
          <p:nvPr/>
        </p:nvSpPr>
        <p:spPr bwMode="auto">
          <a:xfrm>
            <a:off x="0" y="647700"/>
            <a:ext cx="7977188" cy="67249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>
                <a:solidFill>
                  <a:schemeClr val="bg1"/>
                </a:solidFill>
              </a:rPr>
              <a:t>PRINCIPALES CONCLUSIONES</a:t>
            </a:r>
            <a:endParaRPr lang="es-ES" altLang="es-AR" sz="1400" b="1">
              <a:solidFill>
                <a:schemeClr val="bg1"/>
              </a:solidFill>
            </a:endParaRPr>
          </a:p>
        </p:txBody>
      </p:sp>
      <p:sp>
        <p:nvSpPr>
          <p:cNvPr id="817178" name="Rectangle 3"/>
          <p:cNvSpPr>
            <a:spLocks noChangeArrowheads="1"/>
          </p:cNvSpPr>
          <p:nvPr/>
        </p:nvSpPr>
        <p:spPr bwMode="auto">
          <a:xfrm>
            <a:off x="0" y="260350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817179" name="Picture 27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43729"/>
            <a:ext cx="1065212" cy="6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0" y="1315350"/>
            <a:ext cx="9906000" cy="2351095"/>
          </a:xfrm>
          <a:prstGeom prst="rect">
            <a:avLst/>
          </a:prstGeom>
          <a:solidFill>
            <a:srgbClr val="003366"/>
          </a:solidFill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altLang="es-AR" sz="1600" b="1" dirty="0">
                <a:solidFill>
                  <a:srgbClr val="F2F2F2"/>
                </a:solidFill>
                <a:cs typeface="Arial" panose="020B0604020202020204" pitchFamily="34" charset="0"/>
              </a:rPr>
              <a:t>El Mercado Asegurador mantiene</a:t>
            </a:r>
          </a:p>
          <a:p>
            <a:pPr>
              <a:lnSpc>
                <a:spcPct val="110000"/>
              </a:lnSpc>
            </a:pPr>
            <a:r>
              <a:rPr lang="es-ES" altLang="es-AR" sz="2000" b="1" dirty="0">
                <a:solidFill>
                  <a:srgbClr val="F2F2F2"/>
                </a:solidFill>
                <a:cs typeface="Arial" panose="020B0604020202020204" pitchFamily="34" charset="0"/>
              </a:rPr>
              <a:t>MUY BUENOS NIVELES DE SATISFACCION</a:t>
            </a:r>
          </a:p>
          <a:p>
            <a:r>
              <a:rPr lang="es-ES" altLang="es-AR" sz="1600" b="1" u="sng" dirty="0">
                <a:solidFill>
                  <a:srgbClr val="F2F2F2"/>
                </a:solidFill>
                <a:cs typeface="Arial" panose="020B0604020202020204" pitchFamily="34" charset="0"/>
              </a:rPr>
              <a:t>Con una evolución en general sostenida en relación a 2016</a:t>
            </a:r>
          </a:p>
          <a:p>
            <a:endParaRPr lang="es-ES" altLang="es-AR" sz="1600" b="1" u="sng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 algn="r"/>
            <a:r>
              <a:rPr lang="es-ES" altLang="es-AR" sz="2000" b="1" dirty="0">
                <a:solidFill>
                  <a:srgbClr val="F2F2F2"/>
                </a:solidFill>
                <a:cs typeface="Arial" panose="020B0604020202020204" pitchFamily="34" charset="0"/>
              </a:rPr>
              <a:t>DOS TERCIOS DE LOS ASEGURADOS SINIESTRADOS SE SOSTIENEN DENTRO DE UN SEGMENTO DE ALTA SATISFACCIÓN</a:t>
            </a:r>
            <a:r>
              <a:rPr lang="es-ES" altLang="es-AR" sz="1600" b="1" dirty="0">
                <a:solidFill>
                  <a:srgbClr val="F2F2F2"/>
                </a:solidFill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es-ES" altLang="es-AR" sz="1600" b="1" u="sng" dirty="0">
                <a:solidFill>
                  <a:srgbClr val="F2F2F2"/>
                </a:solidFill>
                <a:cs typeface="Arial" panose="020B0604020202020204" pitchFamily="34" charset="0"/>
              </a:rPr>
              <a:t>Con un promedio global de 7,7 puntos  </a:t>
            </a:r>
          </a:p>
          <a:p>
            <a:pPr algn="r"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 algn="r"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43729"/>
            <a:ext cx="1068115" cy="600203"/>
          </a:xfrm>
          <a:prstGeom prst="rect">
            <a:avLst/>
          </a:prstGeom>
        </p:spPr>
      </p:pic>
      <p:sp>
        <p:nvSpPr>
          <p:cNvPr id="12" name="22 CuadroTexto"/>
          <p:cNvSpPr txBox="1">
            <a:spLocks noChangeArrowheads="1"/>
          </p:cNvSpPr>
          <p:nvPr/>
        </p:nvSpPr>
        <p:spPr bwMode="auto">
          <a:xfrm>
            <a:off x="0" y="3663694"/>
            <a:ext cx="9905999" cy="1382220"/>
          </a:xfrm>
          <a:prstGeom prst="rect">
            <a:avLst/>
          </a:prstGeom>
          <a:solidFill>
            <a:srgbClr val="B2B2B2">
              <a:alpha val="80000"/>
            </a:srgbClr>
          </a:solidFill>
          <a:ln>
            <a:noFill/>
          </a:ln>
          <a:ex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600"/>
              </a:lnSpc>
            </a:pPr>
            <a:endParaRPr lang="es-ES" altLang="es-AR" sz="1600" b="1" dirty="0">
              <a:cs typeface="Arial" panose="020B0604020202020204" pitchFamily="34" charset="0"/>
            </a:endParaRPr>
          </a:p>
          <a:p>
            <a:pPr algn="r">
              <a:lnSpc>
                <a:spcPct val="50000"/>
              </a:lnSpc>
            </a:pPr>
            <a:endParaRPr lang="es-ES" altLang="es-AR" b="1" dirty="0">
              <a:cs typeface="Arial" panose="020B0604020202020204" pitchFamily="34" charset="0"/>
            </a:endParaRPr>
          </a:p>
          <a:p>
            <a:pPr algn="r"/>
            <a:r>
              <a:rPr lang="es-ES" altLang="es-AR" sz="1600" b="1" dirty="0">
                <a:cs typeface="Arial" panose="020B0604020202020204" pitchFamily="34" charset="0"/>
              </a:rPr>
              <a:t>El nivel de recomendación de las compañías de seguros,</a:t>
            </a:r>
            <a:r>
              <a:rPr lang="es-ES" altLang="es-AR" b="1" dirty="0"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s-ES" altLang="es-AR" sz="2000" b="1" dirty="0">
                <a:cs typeface="Arial" panose="020B0604020202020204" pitchFamily="34" charset="0"/>
              </a:rPr>
              <a:t>MEJORA 2 PUNTOS, </a:t>
            </a:r>
          </a:p>
          <a:p>
            <a:pPr algn="r"/>
            <a:r>
              <a:rPr lang="es-ES" altLang="es-AR" b="1" dirty="0">
                <a:cs typeface="Arial" panose="020B0604020202020204" pitchFamily="34" charset="0"/>
              </a:rPr>
              <a:t>ALCANZANDO UN RESULTADO NETO DE 35 PUNTOS</a:t>
            </a:r>
          </a:p>
          <a:p>
            <a:pPr algn="r"/>
            <a:r>
              <a:rPr lang="es-ES" altLang="es-AR" sz="1600" b="1" dirty="0">
                <a:cs typeface="Arial" panose="020B0604020202020204" pitchFamily="34" charset="0"/>
              </a:rPr>
              <a:t>CON UNA PARTICIPACION DE PROMOTORES SUPERIOR A LA MITAD (56%).</a:t>
            </a:r>
          </a:p>
          <a:p>
            <a:pPr algn="r"/>
            <a:endParaRPr lang="es-ES" altLang="es-AR" sz="1600" b="1" dirty="0">
              <a:cs typeface="Arial" panose="020B0604020202020204" pitchFamily="34" charset="0"/>
            </a:endParaRPr>
          </a:p>
          <a:p>
            <a:pPr algn="r">
              <a:lnSpc>
                <a:spcPts val="600"/>
              </a:lnSpc>
            </a:pPr>
            <a:endParaRPr lang="es-ES" altLang="es-AR" sz="1600" b="1" dirty="0">
              <a:cs typeface="Arial" panose="020B0604020202020204" pitchFamily="34" charset="0"/>
            </a:endParaRPr>
          </a:p>
        </p:txBody>
      </p:sp>
      <p:sp>
        <p:nvSpPr>
          <p:cNvPr id="13" name="22 CuadroTexto"/>
          <p:cNvSpPr txBox="1">
            <a:spLocks noChangeArrowheads="1"/>
          </p:cNvSpPr>
          <p:nvPr/>
        </p:nvSpPr>
        <p:spPr bwMode="auto">
          <a:xfrm>
            <a:off x="-1904" y="5049672"/>
            <a:ext cx="9905999" cy="1197140"/>
          </a:xfrm>
          <a:prstGeom prst="rect">
            <a:avLst/>
          </a:prstGeom>
          <a:solidFill>
            <a:srgbClr val="339966">
              <a:alpha val="80000"/>
            </a:srgbClr>
          </a:solidFill>
          <a:ln>
            <a:noFill/>
          </a:ln>
          <a:ex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AR" sz="1600" b="1" dirty="0">
                <a:solidFill>
                  <a:schemeClr val="bg1"/>
                </a:solidFill>
                <a:cs typeface="Arial" panose="020B0604020202020204" pitchFamily="34" charset="0"/>
              </a:rPr>
              <a:t>Los asegurados manifiestan una</a:t>
            </a:r>
          </a:p>
          <a:p>
            <a:r>
              <a:rPr lang="es-ES" altLang="es-AR" sz="2000" b="1" dirty="0">
                <a:solidFill>
                  <a:schemeClr val="bg1"/>
                </a:solidFill>
                <a:cs typeface="Arial" panose="020B0604020202020204" pitchFamily="34" charset="0"/>
              </a:rPr>
              <a:t>FUERTE FIDELIDAD CON SU COMPAÑÍA DE SEGUROS</a:t>
            </a:r>
            <a:r>
              <a:rPr lang="es-ES" altLang="es-AR" sz="1600" b="1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endParaRPr lang="es-ES" altLang="es-AR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ES" altLang="es-AR" sz="1600" b="1" dirty="0">
                <a:solidFill>
                  <a:schemeClr val="bg1"/>
                </a:solidFill>
                <a:cs typeface="Arial" panose="020B0604020202020204" pitchFamily="34" charset="0"/>
              </a:rPr>
              <a:t>EL 65% LA SEGUIRIA ELIGIENDO</a:t>
            </a:r>
            <a:endParaRPr lang="es-ES" altLang="es-A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86787" name="Rectangle 3"/>
          <p:cNvSpPr>
            <a:spLocks noChangeArrowheads="1"/>
          </p:cNvSpPr>
          <p:nvPr/>
        </p:nvSpPr>
        <p:spPr bwMode="auto">
          <a:xfrm>
            <a:off x="0" y="6261100"/>
            <a:ext cx="8913813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86788" name="Picture 4" descr="fotosdegente4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6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6791" name="Rectangle 3"/>
          <p:cNvSpPr>
            <a:spLocks noChangeArrowheads="1"/>
          </p:cNvSpPr>
          <p:nvPr/>
        </p:nvSpPr>
        <p:spPr bwMode="auto">
          <a:xfrm>
            <a:off x="0" y="260350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886792" name="Picture 8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626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0" y="1320189"/>
            <a:ext cx="9906000" cy="4942499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x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sz="1600" b="1" dirty="0">
                <a:cs typeface="Arial" panose="020B0604020202020204" pitchFamily="34" charset="0"/>
              </a:rPr>
              <a:t>Dentro de óptimos niveles de satisfacción</a:t>
            </a:r>
          </a:p>
          <a:p>
            <a:pPr>
              <a:lnSpc>
                <a:spcPct val="110000"/>
              </a:lnSpc>
            </a:pPr>
            <a:r>
              <a:rPr lang="es-ES" altLang="es-AR" sz="2000" b="1" dirty="0">
                <a:cs typeface="Arial" panose="020B0604020202020204" pitchFamily="34" charset="0"/>
              </a:rPr>
              <a:t>LOS NIVELES DE SATISFACCION SE ACENTUAN EN</a:t>
            </a:r>
          </a:p>
          <a:p>
            <a:pPr>
              <a:lnSpc>
                <a:spcPct val="110000"/>
              </a:lnSpc>
            </a:pPr>
            <a:endParaRPr lang="es-ES" altLang="es-AR" sz="20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altLang="es-AR" sz="20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altLang="es-AR" sz="20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altLang="es-AR" sz="20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altLang="es-AR" sz="20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altLang="es-AR" sz="20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altLang="es-AR" sz="20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altLang="es-AR" sz="20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altLang="es-AR" sz="20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altLang="es-AR" sz="2000" b="1" dirty="0"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</a:pPr>
            <a:endParaRPr lang="es-ES" altLang="es-AR" sz="1600" b="1" dirty="0">
              <a:cs typeface="Arial" panose="020B0604020202020204" pitchFamily="34" charset="0"/>
            </a:endParaRPr>
          </a:p>
          <a:p>
            <a:pPr algn="r">
              <a:lnSpc>
                <a:spcPts val="600"/>
              </a:lnSpc>
            </a:pPr>
            <a:r>
              <a:rPr lang="es-ES" altLang="es-AR" sz="1600" b="1" dirty="0">
                <a:cs typeface="Arial" panose="020B0604020202020204" pitchFamily="34" charset="0"/>
              </a:rPr>
              <a:t>Con promedios superiores a la media en todos los casos</a:t>
            </a:r>
          </a:p>
        </p:txBody>
      </p:sp>
      <p:sp>
        <p:nvSpPr>
          <p:cNvPr id="886798" name="Text Box 14"/>
          <p:cNvSpPr txBox="1">
            <a:spLocks noChangeArrowheads="1"/>
          </p:cNvSpPr>
          <p:nvPr/>
        </p:nvSpPr>
        <p:spPr bwMode="auto">
          <a:xfrm>
            <a:off x="3539554" y="2492896"/>
            <a:ext cx="5949950" cy="92523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anchor="ctr" anchorCtr="0">
            <a:noAutofit/>
          </a:bodyPr>
          <a:lstStyle/>
          <a:p>
            <a:pPr algn="r">
              <a:lnSpc>
                <a:spcPct val="5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s-ES" altLang="es-AR" sz="1600" b="1" dirty="0">
                <a:solidFill>
                  <a:schemeClr val="bg1"/>
                </a:solidFill>
              </a:rPr>
              <a:t>ASEGURADOS RESIDENTES EN EL </a:t>
            </a:r>
            <a:r>
              <a:rPr lang="es-ES" altLang="es-AR" sz="1600" b="1" u="sng" dirty="0">
                <a:solidFill>
                  <a:schemeClr val="bg1"/>
                </a:solidFill>
              </a:rPr>
              <a:t>INTERIOR</a:t>
            </a:r>
            <a:r>
              <a:rPr lang="es-ES" altLang="es-AR" sz="1600" b="1" dirty="0">
                <a:solidFill>
                  <a:schemeClr val="bg1"/>
                </a:solidFill>
              </a:rPr>
              <a:t> DEL PAIS</a:t>
            </a:r>
            <a:endParaRPr lang="es-ES" altLang="es-AR" sz="1600" b="1" u="sng" dirty="0">
              <a:solidFill>
                <a:schemeClr val="bg1"/>
              </a:solidFill>
            </a:endParaRPr>
          </a:p>
          <a:p>
            <a:pPr algn="r">
              <a:lnSpc>
                <a:spcPct val="50000"/>
              </a:lnSpc>
            </a:pPr>
            <a:endParaRPr lang="es-ES" altLang="es-AR" sz="1600" b="1" dirty="0">
              <a:solidFill>
                <a:schemeClr val="bg1"/>
              </a:solidFill>
            </a:endParaRPr>
          </a:p>
        </p:txBody>
      </p:sp>
      <p:sp>
        <p:nvSpPr>
          <p:cNvPr id="886799" name="Text Box 15"/>
          <p:cNvSpPr txBox="1">
            <a:spLocks noChangeArrowheads="1"/>
          </p:cNvSpPr>
          <p:nvPr/>
        </p:nvSpPr>
        <p:spPr bwMode="auto">
          <a:xfrm>
            <a:off x="3537966" y="3535512"/>
            <a:ext cx="5949950" cy="92523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anchor="ctr" anchorCtr="0">
            <a:noAutofit/>
          </a:bodyPr>
          <a:lstStyle/>
          <a:p>
            <a:pPr algn="r">
              <a:lnSpc>
                <a:spcPct val="5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s-ES" altLang="es-AR" sz="1600" b="1" dirty="0">
                <a:solidFill>
                  <a:schemeClr val="bg1"/>
                </a:solidFill>
              </a:rPr>
              <a:t>ASEGURADOS </a:t>
            </a:r>
            <a:r>
              <a:rPr lang="es-ES" altLang="es-AR" sz="1600" b="1" u="sng" dirty="0">
                <a:solidFill>
                  <a:schemeClr val="bg1"/>
                </a:solidFill>
              </a:rPr>
              <a:t>MUJERES</a:t>
            </a:r>
            <a:endParaRPr lang="es-ES" altLang="es-AR" sz="1600" b="1" dirty="0">
              <a:solidFill>
                <a:schemeClr val="bg1"/>
              </a:solidFill>
            </a:endParaRPr>
          </a:p>
          <a:p>
            <a:pPr algn="r">
              <a:lnSpc>
                <a:spcPct val="50000"/>
              </a:lnSpc>
            </a:pPr>
            <a:endParaRPr lang="es-ES" altLang="es-AR" sz="1600" b="1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7700"/>
            <a:ext cx="7977188" cy="67249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>
                <a:solidFill>
                  <a:schemeClr val="bg1"/>
                </a:solidFill>
              </a:rPr>
              <a:t>PRINCIPALES CONCLUSIONES</a:t>
            </a:r>
            <a:endParaRPr lang="es-ES" altLang="es-AR" sz="1400" b="1">
              <a:solidFill>
                <a:schemeClr val="bg1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39554" y="4591997"/>
            <a:ext cx="5949950" cy="92523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anchor="ctr" anchorCtr="0">
            <a:noAutofit/>
          </a:bodyPr>
          <a:lstStyle/>
          <a:p>
            <a:pPr algn="r">
              <a:lnSpc>
                <a:spcPct val="5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s-ES" altLang="es-AR" sz="1600" b="1" dirty="0">
                <a:solidFill>
                  <a:schemeClr val="bg1"/>
                </a:solidFill>
              </a:rPr>
              <a:t>ASEGURADOS </a:t>
            </a:r>
            <a:r>
              <a:rPr lang="es-ES" altLang="es-AR" sz="1600" b="1" u="sng" dirty="0">
                <a:solidFill>
                  <a:schemeClr val="bg1"/>
                </a:solidFill>
              </a:rPr>
              <a:t>MAYORES DE 50 AÑOS</a:t>
            </a:r>
            <a:endParaRPr lang="es-ES" altLang="es-AR" sz="1600" b="1" dirty="0">
              <a:solidFill>
                <a:schemeClr val="bg1"/>
              </a:solidFill>
            </a:endParaRPr>
          </a:p>
          <a:p>
            <a:pPr algn="r">
              <a:lnSpc>
                <a:spcPct val="50000"/>
              </a:lnSpc>
            </a:pPr>
            <a:endParaRPr lang="es-ES" altLang="es-A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6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6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6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6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6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6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6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86798" grpId="0" animBg="1"/>
      <p:bldP spid="886799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 dirty="0">
              <a:latin typeface="Times New Roman" panose="02020603050405020304" pitchFamily="18" charset="0"/>
            </a:endParaRPr>
          </a:p>
        </p:txBody>
      </p:sp>
      <p:sp>
        <p:nvSpPr>
          <p:cNvPr id="887811" name="Rectangle 3"/>
          <p:cNvSpPr>
            <a:spLocks noChangeArrowheads="1"/>
          </p:cNvSpPr>
          <p:nvPr/>
        </p:nvSpPr>
        <p:spPr bwMode="auto">
          <a:xfrm>
            <a:off x="0" y="6261100"/>
            <a:ext cx="8913813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87812" name="Picture 4" descr="fotosdegente4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78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7815" name="Rectangle 3"/>
          <p:cNvSpPr>
            <a:spLocks noChangeArrowheads="1"/>
          </p:cNvSpPr>
          <p:nvPr/>
        </p:nvSpPr>
        <p:spPr bwMode="auto">
          <a:xfrm>
            <a:off x="0" y="260350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887816" name="Picture 8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626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0" y="1875640"/>
            <a:ext cx="9905999" cy="777255"/>
            <a:chOff x="0" y="1772816"/>
            <a:chExt cx="9905999" cy="777255"/>
          </a:xfrm>
        </p:grpSpPr>
        <p:sp>
          <p:nvSpPr>
            <p:cNvPr id="23" name="22 CuadroTexto"/>
            <p:cNvSpPr txBox="1">
              <a:spLocks noChangeArrowheads="1"/>
            </p:cNvSpPr>
            <p:nvPr/>
          </p:nvSpPr>
          <p:spPr bwMode="auto">
            <a:xfrm>
              <a:off x="0" y="1772816"/>
              <a:ext cx="9905999" cy="77725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/>
          </p:spPr>
          <p:txBody>
            <a:bodyPr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600"/>
                </a:lnSpc>
              </a:pPr>
              <a:endParaRPr lang="es-ES" altLang="es-AR" sz="1400" b="1" dirty="0">
                <a:solidFill>
                  <a:srgbClr val="F2F2F2"/>
                </a:solidFill>
                <a:cs typeface="Arial" panose="020B0604020202020204" pitchFamily="34" charset="0"/>
              </a:endParaRPr>
            </a:p>
            <a:p>
              <a:r>
                <a:rPr lang="es-ES" altLang="es-A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EN TERMINOS GLOBALES EN </a:t>
              </a:r>
              <a:endParaRPr lang="es-ES" altLang="es-AR" b="1" dirty="0">
                <a:solidFill>
                  <a:srgbClr val="F2F2F2"/>
                </a:solidFill>
                <a:cs typeface="Arial" panose="020B0604020202020204" pitchFamily="34" charset="0"/>
              </a:endParaRPr>
            </a:p>
            <a:p>
              <a:pPr>
                <a:lnSpc>
                  <a:spcPts val="600"/>
                </a:lnSpc>
              </a:pPr>
              <a:endParaRPr lang="es-ES" altLang="es-AR" b="1" dirty="0">
                <a:solidFill>
                  <a:srgbClr val="F2F2F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7823" name="Text Box 15"/>
            <p:cNvSpPr txBox="1">
              <a:spLocks noChangeArrowheads="1"/>
            </p:cNvSpPr>
            <p:nvPr/>
          </p:nvSpPr>
          <p:spPr bwMode="auto">
            <a:xfrm>
              <a:off x="3584224" y="1890269"/>
              <a:ext cx="5602639" cy="583301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s-ES" altLang="es-AR" sz="16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s-ES" altLang="es-AR" sz="1600" b="1" dirty="0">
                  <a:solidFill>
                    <a:schemeClr val="bg1"/>
                  </a:solidFill>
                </a:rPr>
                <a:t>LA RELACION PRECIO - CALIDAD</a:t>
              </a:r>
              <a:endParaRPr lang="es-ES" altLang="es-AR" sz="14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50000"/>
                </a:lnSpc>
              </a:pPr>
              <a:endParaRPr lang="es-ES" altLang="es-A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0" y="2722536"/>
            <a:ext cx="9906000" cy="1543526"/>
            <a:chOff x="416496" y="2619712"/>
            <a:chExt cx="8924925" cy="1543526"/>
          </a:xfrm>
        </p:grpSpPr>
        <p:sp>
          <p:nvSpPr>
            <p:cNvPr id="24" name="22 CuadroTexto"/>
            <p:cNvSpPr txBox="1">
              <a:spLocks noChangeArrowheads="1"/>
            </p:cNvSpPr>
            <p:nvPr/>
          </p:nvSpPr>
          <p:spPr bwMode="auto">
            <a:xfrm>
              <a:off x="416496" y="2619712"/>
              <a:ext cx="8924925" cy="1543526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/>
          </p:spPr>
          <p:txBody>
            <a:bodyPr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600"/>
                </a:lnSpc>
              </a:pPr>
              <a:endParaRPr lang="es-ES" altLang="es-AR" sz="1400" b="1" dirty="0">
                <a:solidFill>
                  <a:srgbClr val="F2F2F2"/>
                </a:solidFill>
                <a:cs typeface="Arial" panose="020B0604020202020204" pitchFamily="34" charset="0"/>
              </a:endParaRPr>
            </a:p>
            <a:p>
              <a:r>
                <a:rPr lang="es-ES" altLang="es-AR" sz="1400" b="1" dirty="0">
                  <a:solidFill>
                    <a:srgbClr val="F2F2F2"/>
                  </a:solidFill>
                  <a:cs typeface="Arial" panose="020B0604020202020204" pitchFamily="34" charset="0"/>
                </a:rPr>
                <a:t>EN ASPECTOS VINCULADOS </a:t>
              </a:r>
            </a:p>
            <a:p>
              <a:r>
                <a:rPr lang="es-ES" altLang="es-AR" sz="1400" b="1" dirty="0">
                  <a:solidFill>
                    <a:srgbClr val="F2F2F2"/>
                  </a:solidFill>
                  <a:cs typeface="Arial" panose="020B0604020202020204" pitchFamily="34" charset="0"/>
                </a:rPr>
                <a:t>DIRECTAMENTE AL SINIESTRO</a:t>
              </a:r>
            </a:p>
            <a:p>
              <a:pPr>
                <a:lnSpc>
                  <a:spcPts val="600"/>
                </a:lnSpc>
              </a:pPr>
              <a:endParaRPr lang="es-ES" altLang="es-AR" b="1" dirty="0">
                <a:solidFill>
                  <a:srgbClr val="F2F2F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3645744" y="2741426"/>
              <a:ext cx="5048383" cy="68969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/>
          </p:spPr>
          <p:txBody>
            <a:bodyPr wrap="square" anchor="ctr" anchorCtr="0">
              <a:noAutofit/>
            </a:bodyPr>
            <a:lstStyle/>
            <a:p>
              <a:pPr algn="ctr">
                <a:lnSpc>
                  <a:spcPct val="50000"/>
                </a:lnSpc>
              </a:pPr>
              <a:r>
                <a:rPr lang="es-ES" altLang="es-AR" sz="16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s-ES" altLang="es-AR" sz="1600" b="1" dirty="0">
                  <a:solidFill>
                    <a:schemeClr val="bg1"/>
                  </a:solidFill>
                </a:rPr>
                <a:t>LA COMUNICACIÓN FLUIDA</a:t>
              </a:r>
            </a:p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Sobre los avances en la liquidación del siniestro o reposición</a:t>
              </a:r>
            </a:p>
            <a:p>
              <a:pPr algn="ctr">
                <a:lnSpc>
                  <a:spcPct val="50000"/>
                </a:lnSpc>
              </a:pPr>
              <a:endParaRPr lang="es-ES" alt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3645744" y="3514349"/>
              <a:ext cx="5047762" cy="583301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s-ES" altLang="es-AR" sz="16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s-ES" altLang="es-AR" sz="1600" b="1" dirty="0">
                  <a:solidFill>
                    <a:schemeClr val="bg1"/>
                  </a:solidFill>
                </a:rPr>
                <a:t>LA RAPIDEZ DE RESOLUCION DEL SINIESTRO</a:t>
              </a:r>
              <a:endParaRPr lang="es-ES" altLang="es-AR" sz="14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50000"/>
                </a:lnSpc>
              </a:pPr>
              <a:endParaRPr lang="es-ES" altLang="es-A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0" y="4335063"/>
            <a:ext cx="9905999" cy="769710"/>
            <a:chOff x="416496" y="4232239"/>
            <a:chExt cx="8924925" cy="769710"/>
          </a:xfrm>
        </p:grpSpPr>
        <p:sp>
          <p:nvSpPr>
            <p:cNvPr id="27" name="22 CuadroTexto"/>
            <p:cNvSpPr txBox="1">
              <a:spLocks noChangeArrowheads="1"/>
            </p:cNvSpPr>
            <p:nvPr/>
          </p:nvSpPr>
          <p:spPr bwMode="auto">
            <a:xfrm>
              <a:off x="416496" y="4232239"/>
              <a:ext cx="8924925" cy="76971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/>
          </p:spPr>
          <p:txBody>
            <a:bodyPr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600"/>
                </a:lnSpc>
              </a:pPr>
              <a:endParaRPr lang="es-ES" altLang="es-AR" sz="1400" b="1" dirty="0">
                <a:solidFill>
                  <a:srgbClr val="F2F2F2"/>
                </a:solidFill>
                <a:cs typeface="Arial" panose="020B0604020202020204" pitchFamily="34" charset="0"/>
              </a:endParaRPr>
            </a:p>
            <a:p>
              <a:r>
                <a:rPr lang="es-ES" altLang="es-AR" sz="1400" b="1" dirty="0">
                  <a:solidFill>
                    <a:srgbClr val="F2F2F2"/>
                  </a:solidFill>
                  <a:cs typeface="Arial" panose="020B0604020202020204" pitchFamily="34" charset="0"/>
                </a:rPr>
                <a:t>EN SINIESTROS DE AUTO</a:t>
              </a:r>
              <a:endParaRPr lang="es-ES" altLang="es-AR" b="1" dirty="0">
                <a:solidFill>
                  <a:srgbClr val="F2F2F2"/>
                </a:solidFill>
                <a:cs typeface="Arial" panose="020B0604020202020204" pitchFamily="34" charset="0"/>
              </a:endParaRPr>
            </a:p>
            <a:p>
              <a:pPr>
                <a:lnSpc>
                  <a:spcPts val="600"/>
                </a:lnSpc>
              </a:pPr>
              <a:endParaRPr lang="es-ES" altLang="es-AR" b="1" dirty="0">
                <a:solidFill>
                  <a:srgbClr val="F2F2F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3645744" y="4342801"/>
              <a:ext cx="5047764" cy="58477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s-ES" altLang="es-AR" sz="16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s-ES" altLang="es-AR" sz="1600" b="1" dirty="0">
                  <a:solidFill>
                    <a:schemeClr val="bg1"/>
                  </a:solidFill>
                </a:rPr>
                <a:t>LA AGILIDAD EN LA LLEGADA DEL MOVIL</a:t>
              </a:r>
              <a:endParaRPr lang="es-ES" altLang="es-AR" sz="14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50000"/>
                </a:lnSpc>
              </a:pPr>
              <a:endParaRPr lang="es-ES" altLang="es-A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22 CuadroTexto"/>
          <p:cNvSpPr txBox="1">
            <a:spLocks noChangeArrowheads="1"/>
          </p:cNvSpPr>
          <p:nvPr/>
        </p:nvSpPr>
        <p:spPr bwMode="auto">
          <a:xfrm>
            <a:off x="0" y="1312047"/>
            <a:ext cx="9906000" cy="563593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600"/>
              </a:lnSpc>
            </a:pPr>
            <a:endParaRPr lang="es-ES" altLang="es-AR" sz="16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r>
              <a:rPr lang="es-ES" altLang="es-AR" sz="1600" b="1" dirty="0">
                <a:solidFill>
                  <a:schemeClr val="bg1"/>
                </a:solidFill>
                <a:cs typeface="Arial" panose="020B0604020202020204" pitchFamily="34" charset="0"/>
              </a:rPr>
              <a:t>LAS EVALUACIONES MAS CRITICAS SE POTENCIAN EN</a:t>
            </a:r>
            <a:endParaRPr lang="es-ES" altLang="es-AR" sz="20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2000" b="1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5188007"/>
            <a:ext cx="9905999" cy="1080369"/>
            <a:chOff x="0" y="5085183"/>
            <a:chExt cx="9905999" cy="1080369"/>
          </a:xfrm>
        </p:grpSpPr>
        <p:sp>
          <p:nvSpPr>
            <p:cNvPr id="31" name="22 CuadroTexto"/>
            <p:cNvSpPr txBox="1">
              <a:spLocks noChangeArrowheads="1"/>
            </p:cNvSpPr>
            <p:nvPr/>
          </p:nvSpPr>
          <p:spPr bwMode="auto">
            <a:xfrm>
              <a:off x="0" y="5085183"/>
              <a:ext cx="9905999" cy="1080369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/>
          </p:spPr>
          <p:txBody>
            <a:bodyPr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600"/>
                </a:lnSpc>
              </a:pPr>
              <a:endParaRPr lang="es-ES" altLang="es-AR" sz="1400" b="1" dirty="0">
                <a:solidFill>
                  <a:srgbClr val="F2F2F2"/>
                </a:solidFill>
                <a:cs typeface="Arial" panose="020B0604020202020204" pitchFamily="34" charset="0"/>
              </a:endParaRPr>
            </a:p>
            <a:p>
              <a:r>
                <a:rPr lang="es-ES" altLang="es-AR" sz="1400" b="1" dirty="0">
                  <a:solidFill>
                    <a:srgbClr val="F2F2F2"/>
                  </a:solidFill>
                  <a:cs typeface="Arial" panose="020B0604020202020204" pitchFamily="34" charset="0"/>
                </a:rPr>
                <a:t>EN SINIESTROS DE INTEGRALES</a:t>
              </a:r>
              <a:endParaRPr lang="es-ES" altLang="es-AR" b="1" dirty="0">
                <a:solidFill>
                  <a:srgbClr val="F2F2F2"/>
                </a:solidFill>
                <a:cs typeface="Arial" panose="020B0604020202020204" pitchFamily="34" charset="0"/>
              </a:endParaRPr>
            </a:p>
            <a:p>
              <a:pPr>
                <a:lnSpc>
                  <a:spcPts val="600"/>
                </a:lnSpc>
              </a:pPr>
              <a:endParaRPr lang="es-ES" altLang="es-AR" b="1" dirty="0">
                <a:solidFill>
                  <a:srgbClr val="F2F2F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584849" y="5195746"/>
              <a:ext cx="5602586" cy="84774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/>
          </p:spPr>
          <p:txBody>
            <a:bodyPr wrap="square" anchor="ctr" anchorCtr="0">
              <a:noAutofit/>
            </a:bodyPr>
            <a:lstStyle/>
            <a:p>
              <a:pPr algn="ctr">
                <a:lnSpc>
                  <a:spcPct val="50000"/>
                </a:lnSpc>
              </a:pPr>
              <a:endParaRPr lang="es-ES" altLang="es-AR" sz="14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50000"/>
                </a:lnSpc>
              </a:pPr>
              <a:r>
                <a:rPr lang="es-ES" altLang="es-AR" sz="1600" b="1" dirty="0">
                  <a:solidFill>
                    <a:schemeClr val="bg1"/>
                  </a:solidFill>
                </a:rPr>
                <a:t>SERVICIO DE ASISTENCIA</a:t>
              </a:r>
            </a:p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Agilidad en la llegada, cumplimiento de la visita y </a:t>
              </a:r>
            </a:p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disponibilidad de equipamiento y atención del personal de asistencia</a:t>
              </a: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647700"/>
            <a:ext cx="7977188" cy="67249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>
                <a:solidFill>
                  <a:schemeClr val="bg1"/>
                </a:solidFill>
              </a:rPr>
              <a:t>PRINCIPALES CONCLUSIONES</a:t>
            </a:r>
            <a:endParaRPr lang="es-ES" altLang="es-AR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88835" name="Rectangle 3"/>
          <p:cNvSpPr>
            <a:spLocks noChangeArrowheads="1"/>
          </p:cNvSpPr>
          <p:nvPr/>
        </p:nvSpPr>
        <p:spPr bwMode="auto">
          <a:xfrm>
            <a:off x="0" y="6261100"/>
            <a:ext cx="8913813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88836" name="Picture 4" descr="fotosdegente4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88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8839" name="Rectangle 3"/>
          <p:cNvSpPr>
            <a:spLocks noChangeArrowheads="1"/>
          </p:cNvSpPr>
          <p:nvPr/>
        </p:nvSpPr>
        <p:spPr bwMode="auto">
          <a:xfrm>
            <a:off x="0" y="260350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888840" name="Picture 8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626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0" y="2631466"/>
            <a:ext cx="9905999" cy="110975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altLang="es-AR" sz="1400" b="1" dirty="0">
                <a:solidFill>
                  <a:srgbClr val="F2F2F2"/>
                </a:solidFill>
                <a:cs typeface="Arial" panose="020B0604020202020204" pitchFamily="34" charset="0"/>
              </a:rPr>
              <a:t>DESTACADA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rgbClr val="F2F2F2"/>
                </a:solidFill>
                <a:cs typeface="Arial" panose="020B0604020202020204" pitchFamily="34" charset="0"/>
              </a:rPr>
              <a:t>PARTICIPACION DEL PRODUCTOR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rgbClr val="F2F2F2"/>
                </a:solidFill>
                <a:cs typeface="Arial" panose="020B0604020202020204" pitchFamily="34" charset="0"/>
              </a:rPr>
              <a:t>Y EL CENTRO DE CONTACTO TELEFONICO</a:t>
            </a:r>
          </a:p>
          <a:p>
            <a:pPr>
              <a:lnSpc>
                <a:spcPts val="600"/>
              </a:lnSpc>
            </a:pPr>
            <a:endParaRPr lang="es-ES" altLang="es-AR" sz="16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6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sp>
        <p:nvSpPr>
          <p:cNvPr id="888852" name="Rectangle 20"/>
          <p:cNvSpPr>
            <a:spLocks noChangeArrowheads="1"/>
          </p:cNvSpPr>
          <p:nvPr/>
        </p:nvSpPr>
        <p:spPr bwMode="auto">
          <a:xfrm>
            <a:off x="4948238" y="2852936"/>
            <a:ext cx="4757736" cy="657415"/>
          </a:xfrm>
          <a:prstGeom prst="rect">
            <a:avLst/>
          </a:prstGeom>
          <a:solidFill>
            <a:srgbClr val="336699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COMO CANAL DE </a:t>
            </a:r>
            <a:r>
              <a:rPr lang="es-ES" altLang="es-AR" sz="1600" b="1" u="sng" dirty="0">
                <a:solidFill>
                  <a:schemeClr val="bg1"/>
                </a:solidFill>
              </a:rPr>
              <a:t>LLEGADA</a:t>
            </a:r>
            <a:r>
              <a:rPr lang="es-ES" altLang="es-AR" sz="1600" b="1" dirty="0">
                <a:solidFill>
                  <a:schemeClr val="bg1"/>
                </a:solidFill>
              </a:rPr>
              <a:t> A LA COMPAÑÍA</a:t>
            </a:r>
          </a:p>
          <a:p>
            <a:pPr algn="ctr">
              <a:lnSpc>
                <a:spcPct val="11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COMO CANAL DE </a:t>
            </a:r>
            <a:r>
              <a:rPr lang="es-ES" altLang="es-AR" sz="1600" b="1" u="sng" dirty="0">
                <a:solidFill>
                  <a:schemeClr val="bg1"/>
                </a:solidFill>
              </a:rPr>
              <a:t>DENUNCIA </a:t>
            </a:r>
            <a:r>
              <a:rPr lang="es-ES" altLang="es-AR" sz="1600" b="1" dirty="0">
                <a:solidFill>
                  <a:schemeClr val="bg1"/>
                </a:solidFill>
              </a:rPr>
              <a:t>DEL SINIESTRO</a:t>
            </a:r>
          </a:p>
        </p:txBody>
      </p:sp>
      <p:sp>
        <p:nvSpPr>
          <p:cNvPr id="2" name="22 CuadroTexto"/>
          <p:cNvSpPr txBox="1">
            <a:spLocks noChangeArrowheads="1"/>
          </p:cNvSpPr>
          <p:nvPr/>
        </p:nvSpPr>
        <p:spPr bwMode="auto">
          <a:xfrm>
            <a:off x="0" y="1320190"/>
            <a:ext cx="9905999" cy="1174349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rgbClr val="F2F2F2"/>
                </a:solidFill>
                <a:cs typeface="Arial" panose="020B0604020202020204" pitchFamily="34" charset="0"/>
              </a:rPr>
              <a:t>LA TRAYECTORIA DE LA CIA</a:t>
            </a:r>
            <a:endParaRPr lang="es-ES" altLang="es-AR" sz="16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6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sp>
        <p:nvSpPr>
          <p:cNvPr id="888854" name="Rectangle 22"/>
          <p:cNvSpPr>
            <a:spLocks noChangeArrowheads="1"/>
          </p:cNvSpPr>
          <p:nvPr/>
        </p:nvSpPr>
        <p:spPr bwMode="auto">
          <a:xfrm>
            <a:off x="4948236" y="1580057"/>
            <a:ext cx="4757737" cy="624517"/>
          </a:xfrm>
          <a:prstGeom prst="rect">
            <a:avLst/>
          </a:prstGeom>
          <a:solidFill>
            <a:schemeClr val="tx2">
              <a:lumMod val="95000"/>
              <a:lumOff val="5000"/>
              <a:alpha val="32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SE DESTACA COMO EL PRINCIPAL </a:t>
            </a:r>
          </a:p>
          <a:p>
            <a:pPr algn="ctr">
              <a:lnSpc>
                <a:spcPct val="11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MOTOR DE ELECCION DE LA COMPAÑIA</a:t>
            </a:r>
          </a:p>
        </p:txBody>
      </p:sp>
      <p:sp>
        <p:nvSpPr>
          <p:cNvPr id="3" name="22 CuadroTexto"/>
          <p:cNvSpPr txBox="1">
            <a:spLocks noChangeArrowheads="1"/>
          </p:cNvSpPr>
          <p:nvPr/>
        </p:nvSpPr>
        <p:spPr bwMode="auto">
          <a:xfrm>
            <a:off x="1" y="3883563"/>
            <a:ext cx="9905998" cy="109568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altLang="es-AR" sz="1400" b="1" dirty="0">
                <a:solidFill>
                  <a:srgbClr val="F2F2F2"/>
                </a:solidFill>
                <a:cs typeface="Arial" panose="020B0604020202020204" pitchFamily="34" charset="0"/>
              </a:rPr>
              <a:t>CRECIENTE</a:t>
            </a:r>
          </a:p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rgbClr val="F2F2F2"/>
                </a:solidFill>
                <a:cs typeface="Arial" panose="020B0604020202020204" pitchFamily="34" charset="0"/>
              </a:rPr>
              <a:t>UTILIZACION DE LA WEB</a:t>
            </a:r>
          </a:p>
          <a:p>
            <a:pPr>
              <a:lnSpc>
                <a:spcPts val="600"/>
              </a:lnSpc>
            </a:pPr>
            <a:endParaRPr lang="es-ES" altLang="es-AR" sz="16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6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sp>
        <p:nvSpPr>
          <p:cNvPr id="888856" name="Rectangle 24"/>
          <p:cNvSpPr>
            <a:spLocks noChangeArrowheads="1"/>
          </p:cNvSpPr>
          <p:nvPr/>
        </p:nvSpPr>
        <p:spPr bwMode="auto">
          <a:xfrm>
            <a:off x="4948237" y="4088649"/>
            <a:ext cx="4761392" cy="702135"/>
          </a:xfrm>
          <a:prstGeom prst="rect">
            <a:avLst/>
          </a:prstGeom>
          <a:solidFill>
            <a:srgbClr val="CC0000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CON EVALUACIONES AUN</a:t>
            </a:r>
          </a:p>
          <a:p>
            <a:pPr algn="ctr">
              <a:lnSpc>
                <a:spcPct val="11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POR DEBAJO DE LA MEDIA GLOBAL</a:t>
            </a:r>
          </a:p>
        </p:txBody>
      </p:sp>
      <p:sp>
        <p:nvSpPr>
          <p:cNvPr id="4" name="22 CuadroTexto"/>
          <p:cNvSpPr txBox="1">
            <a:spLocks noChangeArrowheads="1"/>
          </p:cNvSpPr>
          <p:nvPr/>
        </p:nvSpPr>
        <p:spPr bwMode="auto">
          <a:xfrm>
            <a:off x="-1" y="5121594"/>
            <a:ext cx="9906000" cy="1138773"/>
          </a:xfrm>
          <a:prstGeom prst="rect">
            <a:avLst/>
          </a:prstGeom>
          <a:solidFill>
            <a:srgbClr val="339966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r>
              <a:rPr lang="es-ES" altLang="es-AR" sz="1400" b="1" dirty="0">
                <a:solidFill>
                  <a:srgbClr val="F2F2F2"/>
                </a:solidFill>
                <a:cs typeface="Arial" panose="020B0604020202020204" pitchFamily="34" charset="0"/>
              </a:rPr>
              <a:t>DESTACADAS OPORTUNIDADES DE</a:t>
            </a:r>
          </a:p>
          <a:p>
            <a:r>
              <a:rPr lang="es-ES" altLang="es-AR" b="1" dirty="0">
                <a:solidFill>
                  <a:srgbClr val="F2F2F2"/>
                </a:solidFill>
                <a:cs typeface="Arial" panose="020B0604020202020204" pitchFamily="34" charset="0"/>
              </a:rPr>
              <a:t>CROSSELLING</a:t>
            </a:r>
            <a:endParaRPr lang="es-ES" altLang="es-AR" sz="24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6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600" b="1" dirty="0">
              <a:solidFill>
                <a:srgbClr val="F2F2F2"/>
              </a:solidFill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es-ES" altLang="es-AR" sz="1400" b="1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sp>
        <p:nvSpPr>
          <p:cNvPr id="888858" name="Rectangle 26"/>
          <p:cNvSpPr>
            <a:spLocks noChangeArrowheads="1"/>
          </p:cNvSpPr>
          <p:nvPr/>
        </p:nvSpPr>
        <p:spPr bwMode="auto">
          <a:xfrm>
            <a:off x="4948237" y="5393740"/>
            <a:ext cx="4757737" cy="673259"/>
          </a:xfrm>
          <a:prstGeom prst="rect">
            <a:avLst/>
          </a:prstGeom>
          <a:solidFill>
            <a:srgbClr val="660066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POTENCIADAS EN COBERTURAS DE HOGAR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647700"/>
            <a:ext cx="7977188" cy="67249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>
                <a:solidFill>
                  <a:schemeClr val="bg1"/>
                </a:solidFill>
              </a:rPr>
              <a:t>PRINCIPALES CONCLUSIONES</a:t>
            </a:r>
            <a:endParaRPr lang="es-ES" altLang="es-AR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88852" grpId="0" animBg="1"/>
      <p:bldP spid="2" grpId="0" animBg="1"/>
      <p:bldP spid="888854" grpId="0" animBg="1"/>
      <p:bldP spid="3" grpId="0" animBg="1"/>
      <p:bldP spid="888856" grpId="0" animBg="1"/>
      <p:bldP spid="4" grpId="0" animBg="1"/>
      <p:bldP spid="88885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19203" name="Rectangle 3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19205" name="Picture 5" descr="fotosdegente4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5878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16" name="Text Box 16"/>
          <p:cNvSpPr txBox="1">
            <a:spLocks noChangeArrowheads="1"/>
          </p:cNvSpPr>
          <p:nvPr/>
        </p:nvSpPr>
        <p:spPr bwMode="auto">
          <a:xfrm>
            <a:off x="-1" y="1319933"/>
            <a:ext cx="9905999" cy="1227509"/>
          </a:xfrm>
          <a:prstGeom prst="rect">
            <a:avLst/>
          </a:prstGeom>
          <a:solidFill>
            <a:srgbClr val="004182"/>
          </a:solidFill>
          <a:ln>
            <a:noFill/>
          </a:ln>
          <a:effectLst/>
          <a:extLst/>
        </p:spPr>
        <p:txBody>
          <a:bodyPr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s-ES" altLang="es-AR" sz="2000" b="1" dirty="0">
                <a:solidFill>
                  <a:schemeClr val="bg1"/>
                </a:solidFill>
              </a:rPr>
              <a:t>MANTENER LOS ALTOS NIVELES DE SATISFACCION</a:t>
            </a:r>
            <a:endParaRPr lang="es-ES" altLang="es-AR" sz="1600" b="1" dirty="0">
              <a:solidFill>
                <a:schemeClr val="bg1"/>
              </a:solidFill>
            </a:endParaRPr>
          </a:p>
        </p:txBody>
      </p:sp>
      <p:sp>
        <p:nvSpPr>
          <p:cNvPr id="819218" name="Text Box 18"/>
          <p:cNvSpPr txBox="1">
            <a:spLocks noChangeArrowheads="1"/>
          </p:cNvSpPr>
          <p:nvPr/>
        </p:nvSpPr>
        <p:spPr bwMode="auto">
          <a:xfrm>
            <a:off x="0" y="2532063"/>
            <a:ext cx="9905999" cy="25176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endParaRPr lang="es-ES" altLang="es-AR" sz="1400" b="1" dirty="0">
              <a:solidFill>
                <a:schemeClr val="bg1"/>
              </a:solidFill>
            </a:endParaRPr>
          </a:p>
          <a:p>
            <a:pPr algn="r">
              <a:lnSpc>
                <a:spcPct val="120000"/>
              </a:lnSpc>
            </a:pPr>
            <a:r>
              <a:rPr lang="es-ES" altLang="es-AR" sz="2000" b="1" dirty="0">
                <a:solidFill>
                  <a:schemeClr val="bg1"/>
                </a:solidFill>
              </a:rPr>
              <a:t>POTENCIANDO:</a:t>
            </a:r>
          </a:p>
          <a:p>
            <a:pPr algn="r">
              <a:lnSpc>
                <a:spcPct val="110000"/>
              </a:lnSpc>
            </a:pPr>
            <a:endParaRPr lang="es-ES" altLang="es-AR" sz="1400" b="1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COMUNICACIÓN FLUIDA </a:t>
            </a:r>
          </a:p>
          <a:p>
            <a:pPr algn="r">
              <a:lnSpc>
                <a:spcPct val="11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SOBRE LOS AVANCES EN LA LIQUIDACION</a:t>
            </a:r>
          </a:p>
          <a:p>
            <a:pPr algn="r">
              <a:lnSpc>
                <a:spcPct val="60000"/>
              </a:lnSpc>
            </a:pPr>
            <a:endParaRPr lang="es-ES" altLang="es-AR" sz="1600" b="1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RAPIDEZ EN LA RESOLUCIÓN DEL SINIESTRO</a:t>
            </a:r>
          </a:p>
          <a:p>
            <a:pPr algn="r">
              <a:lnSpc>
                <a:spcPct val="60000"/>
              </a:lnSpc>
            </a:pPr>
            <a:endParaRPr lang="es-ES" altLang="es-AR" sz="1600" b="1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s-ES" altLang="es-AR" sz="1600" b="1" u="sng" dirty="0">
                <a:solidFill>
                  <a:schemeClr val="bg1"/>
                </a:solidFill>
              </a:rPr>
              <a:t>CUIDANDO UNA BUENA RELACION PRECIO - SERVICIO</a:t>
            </a:r>
          </a:p>
          <a:p>
            <a:r>
              <a:rPr lang="es-ES" altLang="es-AR" sz="16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819220" name="Oval 20"/>
          <p:cNvSpPr>
            <a:spLocks noChangeArrowheads="1"/>
          </p:cNvSpPr>
          <p:nvPr/>
        </p:nvSpPr>
        <p:spPr bwMode="auto">
          <a:xfrm>
            <a:off x="57150" y="1428750"/>
            <a:ext cx="3383682" cy="3384550"/>
          </a:xfrm>
          <a:prstGeom prst="ellipse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AR" sz="3600" b="1">
                <a:solidFill>
                  <a:schemeClr val="bg1"/>
                </a:solidFill>
              </a:rPr>
              <a:t>D E S A F I O</a:t>
            </a:r>
          </a:p>
        </p:txBody>
      </p:sp>
      <p:sp>
        <p:nvSpPr>
          <p:cNvPr id="819222" name="Rectangle 3"/>
          <p:cNvSpPr>
            <a:spLocks noChangeArrowheads="1"/>
          </p:cNvSpPr>
          <p:nvPr/>
        </p:nvSpPr>
        <p:spPr bwMode="auto">
          <a:xfrm>
            <a:off x="0" y="260350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pic>
        <p:nvPicPr>
          <p:cNvPr id="819223" name="Picture 23" descr="aacs-290x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626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47700"/>
            <a:ext cx="7977188" cy="67249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>
                <a:solidFill>
                  <a:schemeClr val="bg1"/>
                </a:solidFill>
              </a:rPr>
              <a:t>PRINCIPALES CONCLUSIONES</a:t>
            </a:r>
            <a:endParaRPr lang="es-ES" altLang="es-AR" sz="1400" b="1">
              <a:solidFill>
                <a:schemeClr val="bg1"/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-2" y="5049674"/>
            <a:ext cx="9905999" cy="121142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  <a:effectLst/>
          <a:extLst/>
        </p:spPr>
        <p:txBody>
          <a:bodyPr wrap="square" anchor="ctr" anchorCtr="0">
            <a:noAutofit/>
          </a:bodyPr>
          <a:lstStyle/>
          <a:p>
            <a:pPr algn="r">
              <a:lnSpc>
                <a:spcPct val="40000"/>
              </a:lnSpc>
            </a:pPr>
            <a:endParaRPr lang="es-ES" altLang="es-AR" sz="1400" b="1" dirty="0">
              <a:solidFill>
                <a:schemeClr val="bg1"/>
              </a:solidFill>
            </a:endParaRPr>
          </a:p>
          <a:p>
            <a:pPr algn="r">
              <a:lnSpc>
                <a:spcPct val="120000"/>
              </a:lnSpc>
            </a:pPr>
            <a:r>
              <a:rPr lang="es-ES" altLang="es-AR" sz="2000" b="1" dirty="0">
                <a:solidFill>
                  <a:schemeClr val="bg1"/>
                </a:solidFill>
              </a:rPr>
              <a:t>AUDITANDO:</a:t>
            </a:r>
          </a:p>
          <a:p>
            <a:pPr algn="r">
              <a:lnSpc>
                <a:spcPct val="120000"/>
              </a:lnSpc>
            </a:pPr>
            <a:r>
              <a:rPr lang="es-ES" altLang="es-AR" sz="1600" b="1" dirty="0">
                <a:solidFill>
                  <a:schemeClr val="bg1"/>
                </a:solidFill>
              </a:rPr>
              <a:t>CALIDAD DE LOS SERVICIOS DE ASISTENCIAS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6" grpId="0" animBg="1"/>
      <p:bldP spid="819218" grpId="0" animBg="1"/>
      <p:bldP spid="819220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9906000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9899650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4" y="2966132"/>
            <a:ext cx="970004" cy="5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617296" y="2813647"/>
            <a:ext cx="1223220" cy="687361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rgbClr val="003366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rgbClr val="003366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rgbClr val="003366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rgbClr val="003366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rgbClr val="003366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rgbClr val="003366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rgbClr val="003366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rgbClr val="003366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rgbClr val="003366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05" y="5602484"/>
            <a:ext cx="1363092" cy="5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05300" y="4095304"/>
            <a:ext cx="5594350" cy="1261884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/>
            <a:endParaRPr lang="es-AR" altLang="es-AR" sz="1200" b="1" dirty="0">
              <a:solidFill>
                <a:schemeClr val="bg1"/>
              </a:solidFill>
            </a:endParaRPr>
          </a:p>
          <a:p>
            <a:pPr algn="r"/>
            <a:r>
              <a:rPr lang="es-AR" altLang="es-AR" sz="1400" b="1" dirty="0">
                <a:solidFill>
                  <a:schemeClr val="bg1"/>
                </a:solidFill>
              </a:rPr>
              <a:t>PARA SOLICITAR UN INFORME A MEDIDA</a:t>
            </a:r>
            <a:r>
              <a:rPr lang="es-AR" altLang="es-AR" sz="1200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s-AR" altLang="es-AR" sz="1200" b="1" dirty="0">
                <a:solidFill>
                  <a:schemeClr val="bg1"/>
                </a:solidFill>
              </a:rPr>
              <a:t>PARA SU COMPAÑÍA COMUNICARSE CON </a:t>
            </a:r>
          </a:p>
          <a:p>
            <a:pPr algn="r"/>
            <a:r>
              <a:rPr lang="es-AR" altLang="es-AR" sz="1400" b="1" dirty="0">
                <a:solidFill>
                  <a:schemeClr val="bg1"/>
                </a:solidFill>
              </a:rPr>
              <a:t>MARIA LAURA CALI</a:t>
            </a:r>
            <a:r>
              <a:rPr lang="es-AR" altLang="es-AR" sz="1200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s-AR" altLang="es-AR" sz="1200" b="1" dirty="0">
                <a:solidFill>
                  <a:schemeClr val="bg1"/>
                </a:solidFill>
              </a:rPr>
              <a:t>AL 5238-6045 o 156 129 7189</a:t>
            </a:r>
          </a:p>
          <a:p>
            <a:pPr algn="r"/>
            <a:endParaRPr lang="es-ES" altLang="es-AR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286741" y="5555166"/>
            <a:ext cx="1548821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s-ES" altLang="es-AR" sz="800" b="1" dirty="0">
                <a:latin typeface="Arial" panose="020B0604020202020204" pitchFamily="34" charset="0"/>
              </a:rPr>
              <a:t>Tucumán 695 – 4to piso</a:t>
            </a:r>
          </a:p>
          <a:p>
            <a:pPr algn="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s-ES" altLang="es-AR" sz="800" b="1" dirty="0">
                <a:latin typeface="Arial" panose="020B0604020202020204" pitchFamily="34" charset="0"/>
              </a:rPr>
              <a:t>(C1049ABL) Bue Ar</a:t>
            </a:r>
          </a:p>
          <a:p>
            <a:pPr algn="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s-ES" altLang="es-AR" sz="800" b="1" dirty="0">
                <a:latin typeface="Arial" panose="020B0604020202020204" pitchFamily="34" charset="0"/>
              </a:rPr>
              <a:t>Tel (54-11) 5238-6047</a:t>
            </a:r>
          </a:p>
          <a:p>
            <a:pPr algn="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s-ES" altLang="es-AR" sz="800" b="1" dirty="0">
                <a:latin typeface="Arial" panose="020B0604020202020204" pitchFamily="34" charset="0"/>
              </a:rPr>
              <a:t>www.selconsultores.com.ar</a:t>
            </a:r>
          </a:p>
        </p:txBody>
      </p:sp>
      <p:pic>
        <p:nvPicPr>
          <p:cNvPr id="16" name="Picture 6" descr="fotosdegente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0817"/>
          <a:stretch/>
        </p:blipFill>
        <p:spPr bwMode="auto">
          <a:xfrm>
            <a:off x="-3175" y="1125538"/>
            <a:ext cx="4956175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052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pic>
        <p:nvPicPr>
          <p:cNvPr id="8448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3857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4804" name="Rectangle 4"/>
          <p:cNvSpPr>
            <a:spLocks noChangeArrowheads="1"/>
          </p:cNvSpPr>
          <p:nvPr/>
        </p:nvSpPr>
        <p:spPr bwMode="auto">
          <a:xfrm>
            <a:off x="0" y="620713"/>
            <a:ext cx="7977188" cy="54317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PERFIL DE LOS RESPONDENTES</a:t>
            </a:r>
          </a:p>
        </p:txBody>
      </p:sp>
      <p:sp>
        <p:nvSpPr>
          <p:cNvPr id="844805" name="Rectangle 5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44806" name="Picture 6" descr="fotosdegente4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4807" name="Text Box 30"/>
          <p:cNvSpPr txBox="1">
            <a:spLocks noChangeArrowheads="1"/>
          </p:cNvSpPr>
          <p:nvPr/>
        </p:nvSpPr>
        <p:spPr bwMode="auto">
          <a:xfrm>
            <a:off x="1928813" y="6308725"/>
            <a:ext cx="3625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050" b="1" dirty="0">
                <a:solidFill>
                  <a:schemeClr val="bg1"/>
                </a:solidFill>
              </a:rPr>
              <a:t>Porcentajes sobre la participación real </a:t>
            </a:r>
            <a:r>
              <a:rPr lang="es-AR" altLang="es-AR" sz="1050" b="1" u="sng" dirty="0">
                <a:solidFill>
                  <a:schemeClr val="bg1"/>
                </a:solidFill>
              </a:rPr>
              <a:t>sin ponderar</a:t>
            </a:r>
            <a:endParaRPr lang="es-ES" altLang="es-AR" sz="1050" b="1" dirty="0">
              <a:solidFill>
                <a:schemeClr val="bg1"/>
              </a:solidFill>
            </a:endParaRPr>
          </a:p>
        </p:txBody>
      </p:sp>
      <p:sp>
        <p:nvSpPr>
          <p:cNvPr id="844808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grpSp>
        <p:nvGrpSpPr>
          <p:cNvPr id="844824" name="Group 24"/>
          <p:cNvGrpSpPr>
            <a:grpSpLocks/>
          </p:cNvGrpSpPr>
          <p:nvPr/>
        </p:nvGrpSpPr>
        <p:grpSpPr bwMode="auto">
          <a:xfrm>
            <a:off x="1449388" y="3490913"/>
            <a:ext cx="6807200" cy="2692400"/>
            <a:chOff x="1001" y="1949"/>
            <a:chExt cx="4288" cy="1696"/>
          </a:xfrm>
        </p:grpSpPr>
        <p:graphicFrame>
          <p:nvGraphicFramePr>
            <p:cNvPr id="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2384181"/>
                </p:ext>
              </p:extLst>
            </p:nvPr>
          </p:nvGraphicFramePr>
          <p:xfrm>
            <a:off x="1001" y="1949"/>
            <a:ext cx="4288" cy="1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44821" name="Text Box 21"/>
            <p:cNvSpPr txBox="1">
              <a:spLocks noChangeArrowheads="1"/>
            </p:cNvSpPr>
            <p:nvPr/>
          </p:nvSpPr>
          <p:spPr bwMode="auto">
            <a:xfrm>
              <a:off x="2273" y="3122"/>
              <a:ext cx="1750" cy="2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s-AR" altLang="es-AR" sz="1400" b="1" dirty="0">
                  <a:solidFill>
                    <a:schemeClr val="bg1"/>
                  </a:solidFill>
                </a:rPr>
                <a:t>A N T I G Ü E D A D</a:t>
              </a:r>
            </a:p>
            <a:p>
              <a:pPr algn="ctr"/>
              <a:r>
                <a:rPr lang="es-AR" altLang="es-AR" sz="1000" b="1" dirty="0">
                  <a:solidFill>
                    <a:schemeClr val="bg1"/>
                  </a:solidFill>
                </a:rPr>
                <a:t>De la relación con la </a:t>
              </a:r>
              <a:r>
                <a:rPr lang="es-AR" altLang="es-AR" sz="1000" b="1" dirty="0" err="1">
                  <a:solidFill>
                    <a:schemeClr val="bg1"/>
                  </a:solidFill>
                </a:rPr>
                <a:t>cía</a:t>
              </a:r>
              <a:endParaRPr lang="es-ES" altLang="es-AR" sz="1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53" descr="aacs-290x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00024" y="1089416"/>
            <a:ext cx="4536504" cy="3200653"/>
            <a:chOff x="-200024" y="1089416"/>
            <a:chExt cx="4536504" cy="3200653"/>
          </a:xfrm>
        </p:grpSpPr>
        <p:graphicFrame>
          <p:nvGraphicFramePr>
            <p:cNvPr id="21" name="Gráfico 20"/>
            <p:cNvGraphicFramePr/>
            <p:nvPr>
              <p:extLst>
                <p:ext uri="{D42A27DB-BD31-4B8C-83A1-F6EECF244321}">
                  <p14:modId xmlns:p14="http://schemas.microsoft.com/office/powerpoint/2010/main" val="3529809422"/>
                </p:ext>
              </p:extLst>
            </p:nvPr>
          </p:nvGraphicFramePr>
          <p:xfrm>
            <a:off x="-200024" y="1089416"/>
            <a:ext cx="4536504" cy="3200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2" name="CuadroTexto 21"/>
            <p:cNvSpPr txBox="1"/>
            <p:nvPr/>
          </p:nvSpPr>
          <p:spPr>
            <a:xfrm>
              <a:off x="1568624" y="2580828"/>
              <a:ext cx="1408608" cy="57606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 E N E R O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890072" y="1045715"/>
            <a:ext cx="4536504" cy="3200653"/>
            <a:chOff x="4890072" y="1045715"/>
            <a:chExt cx="4536504" cy="3200653"/>
          </a:xfrm>
        </p:grpSpPr>
        <p:graphicFrame>
          <p:nvGraphicFramePr>
            <p:cNvPr id="23" name="Gráfico 22"/>
            <p:cNvGraphicFramePr/>
            <p:nvPr>
              <p:extLst>
                <p:ext uri="{D42A27DB-BD31-4B8C-83A1-F6EECF244321}">
                  <p14:modId xmlns:p14="http://schemas.microsoft.com/office/powerpoint/2010/main" val="3431924764"/>
                </p:ext>
              </p:extLst>
            </p:nvPr>
          </p:nvGraphicFramePr>
          <p:xfrm>
            <a:off x="4890072" y="1045715"/>
            <a:ext cx="4536504" cy="3200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4" name="CuadroTexto 23"/>
            <p:cNvSpPr txBox="1"/>
            <p:nvPr/>
          </p:nvSpPr>
          <p:spPr>
            <a:xfrm>
              <a:off x="6672114" y="2615455"/>
              <a:ext cx="1584474" cy="57606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D A D</a:t>
              </a:r>
            </a:p>
            <a:p>
              <a:pPr algn="ctr"/>
              <a:r>
                <a:rPr lang="es-ES" sz="1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Promedio: 47 años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r>
              <a:rPr lang="es-ES" altLang="es-AR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MOTORES DE ELECCION</a:t>
            </a:r>
          </a:p>
        </p:txBody>
      </p:sp>
      <p:pic>
        <p:nvPicPr>
          <p:cNvPr id="14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21251" name="Rectangle 3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821253" name="Picture 5" descr="fotosdegente4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8434"/>
          <a:stretch>
            <a:fillRect/>
          </a:stretch>
        </p:blipFill>
        <p:spPr bwMode="auto">
          <a:xfrm>
            <a:off x="0" y="5133975"/>
            <a:ext cx="18573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31" y="405728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55" name="Rectangle 4"/>
          <p:cNvSpPr>
            <a:spLocks noChangeArrowheads="1"/>
          </p:cNvSpPr>
          <p:nvPr/>
        </p:nvSpPr>
        <p:spPr bwMode="auto">
          <a:xfrm>
            <a:off x="0" y="646173"/>
            <a:ext cx="7977188" cy="6001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AR" b="1" dirty="0">
                <a:solidFill>
                  <a:schemeClr val="bg1"/>
                </a:solidFill>
              </a:rPr>
              <a:t>MOTORES DE ELECCION</a:t>
            </a:r>
          </a:p>
          <a:p>
            <a:pPr>
              <a:lnSpc>
                <a:spcPct val="110000"/>
              </a:lnSpc>
            </a:pPr>
            <a:r>
              <a:rPr lang="es-ES" altLang="es-AR" sz="1200" b="1" i="1" dirty="0">
                <a:solidFill>
                  <a:schemeClr val="bg1"/>
                </a:solidFill>
              </a:rPr>
              <a:t>¿Cuáles fueron los motivos principales por los que nos eligió como su </a:t>
            </a:r>
            <a:r>
              <a:rPr lang="es-ES" altLang="es-AR" sz="1200" b="1" i="1" dirty="0" err="1">
                <a:solidFill>
                  <a:schemeClr val="bg1"/>
                </a:solidFill>
              </a:rPr>
              <a:t>cía</a:t>
            </a:r>
            <a:r>
              <a:rPr lang="es-ES" altLang="es-AR" sz="1200" b="1" i="1" dirty="0">
                <a:solidFill>
                  <a:schemeClr val="bg1"/>
                </a:solidFill>
              </a:rPr>
              <a:t> aseguradora ?</a:t>
            </a:r>
          </a:p>
        </p:txBody>
      </p:sp>
      <p:sp>
        <p:nvSpPr>
          <p:cNvPr id="821262" name="Text Box 30"/>
          <p:cNvSpPr txBox="1">
            <a:spLocks noChangeArrowheads="1"/>
          </p:cNvSpPr>
          <p:nvPr/>
        </p:nvSpPr>
        <p:spPr bwMode="auto">
          <a:xfrm>
            <a:off x="1825722" y="6392956"/>
            <a:ext cx="18036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AR" altLang="es-AR" sz="1000" b="1" dirty="0">
                <a:solidFill>
                  <a:schemeClr val="bg1"/>
                </a:solidFill>
              </a:rPr>
              <a:t>Respuesta múltiple guiada</a:t>
            </a:r>
            <a:endParaRPr lang="es-ES" altLang="es-AR" sz="1000" b="1" u="sng" dirty="0">
              <a:solidFill>
                <a:schemeClr val="bg1"/>
              </a:solidFill>
            </a:endParaRPr>
          </a:p>
        </p:txBody>
      </p:sp>
      <p:sp>
        <p:nvSpPr>
          <p:cNvPr id="821274" name="Rectangle 3"/>
          <p:cNvSpPr>
            <a:spLocks noChangeArrowheads="1"/>
          </p:cNvSpPr>
          <p:nvPr/>
        </p:nvSpPr>
        <p:spPr bwMode="auto">
          <a:xfrm>
            <a:off x="0" y="257175"/>
            <a:ext cx="7977188" cy="393954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AR" altLang="es-AR" sz="1400" b="1" dirty="0">
                <a:solidFill>
                  <a:schemeClr val="bg1"/>
                </a:solidFill>
              </a:rPr>
              <a:t>MONITOR DEL MERCADO ASEGURADOR – 2017</a:t>
            </a:r>
          </a:p>
          <a:p>
            <a:pPr>
              <a:lnSpc>
                <a:spcPct val="2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1230501"/>
            <a:ext cx="8847612" cy="5028948"/>
            <a:chOff x="23425" y="1450403"/>
            <a:chExt cx="7883654" cy="4715195"/>
          </a:xfrm>
        </p:grpSpPr>
        <p:sp>
          <p:nvSpPr>
            <p:cNvPr id="821258" name="Rectangle 10"/>
            <p:cNvSpPr>
              <a:spLocks noChangeArrowheads="1"/>
            </p:cNvSpPr>
            <p:nvPr/>
          </p:nvSpPr>
          <p:spPr bwMode="auto">
            <a:xfrm>
              <a:off x="23425" y="1460795"/>
              <a:ext cx="1025532" cy="563301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AR" altLang="es-AR" sz="1200" b="1" dirty="0">
                  <a:solidFill>
                    <a:schemeClr val="bg1"/>
                  </a:solidFill>
                </a:rPr>
                <a:t>INCIDENCIA</a:t>
              </a:r>
            </a:p>
            <a:p>
              <a:pPr algn="ctr"/>
              <a:r>
                <a:rPr lang="es-AR" altLang="es-AR" sz="1200" b="1" dirty="0">
                  <a:solidFill>
                    <a:schemeClr val="bg1"/>
                  </a:solidFill>
                </a:rPr>
                <a:t>ALTA</a:t>
              </a:r>
              <a:endParaRPr lang="es-ES" alt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21259" name="Rectangle 11"/>
            <p:cNvSpPr>
              <a:spLocks noChangeArrowheads="1"/>
            </p:cNvSpPr>
            <p:nvPr/>
          </p:nvSpPr>
          <p:spPr bwMode="auto">
            <a:xfrm>
              <a:off x="23425" y="2024097"/>
              <a:ext cx="1025532" cy="31525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INCIDENCIA</a:t>
              </a:r>
            </a:p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MEDIA</a:t>
              </a:r>
            </a:p>
          </p:txBody>
        </p:sp>
        <p:sp>
          <p:nvSpPr>
            <p:cNvPr id="821260" name="Rectangle 12"/>
            <p:cNvSpPr>
              <a:spLocks noChangeArrowheads="1"/>
            </p:cNvSpPr>
            <p:nvPr/>
          </p:nvSpPr>
          <p:spPr bwMode="auto">
            <a:xfrm>
              <a:off x="23425" y="5175750"/>
              <a:ext cx="1025789" cy="927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AR" sz="1200" b="1" dirty="0">
                  <a:solidFill>
                    <a:schemeClr val="bg1"/>
                  </a:solidFill>
                </a:rPr>
                <a:t>INCIDENCIA</a:t>
              </a:r>
            </a:p>
            <a:p>
              <a:pPr algn="ctr"/>
              <a:r>
                <a:rPr lang="es-AR" altLang="es-AR" sz="1200" b="1" dirty="0">
                  <a:solidFill>
                    <a:schemeClr val="bg1"/>
                  </a:solidFill>
                </a:rPr>
                <a:t>BAJA</a:t>
              </a:r>
              <a:endParaRPr lang="es-ES" altLang="es-AR" sz="12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96955"/>
                </p:ext>
              </p:extLst>
            </p:nvPr>
          </p:nvGraphicFramePr>
          <p:xfrm>
            <a:off x="1100333" y="1450403"/>
            <a:ext cx="6806746" cy="4715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21263" name="Text Box 15"/>
            <p:cNvSpPr txBox="1">
              <a:spLocks noChangeArrowheads="1"/>
            </p:cNvSpPr>
            <p:nvPr/>
          </p:nvSpPr>
          <p:spPr bwMode="auto">
            <a:xfrm>
              <a:off x="1049214" y="2128671"/>
              <a:ext cx="1925707" cy="24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AR" sz="1100" b="1" dirty="0">
                  <a:solidFill>
                    <a:schemeClr val="bg1"/>
                  </a:solidFill>
                </a:rPr>
                <a:t>Nos recomendó su </a:t>
              </a:r>
              <a:r>
                <a:rPr lang="es-AR" altLang="es-AR" sz="1100" b="1" u="sng" dirty="0">
                  <a:solidFill>
                    <a:schemeClr val="bg1"/>
                  </a:solidFill>
                </a:rPr>
                <a:t>productor</a:t>
              </a:r>
              <a:endParaRPr lang="es-ES" altLang="es-AR" sz="11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821264" name="Text Box 16"/>
            <p:cNvSpPr txBox="1">
              <a:spLocks noChangeArrowheads="1"/>
            </p:cNvSpPr>
            <p:nvPr/>
          </p:nvSpPr>
          <p:spPr bwMode="auto">
            <a:xfrm>
              <a:off x="1056608" y="1576615"/>
              <a:ext cx="2425631" cy="24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AR" sz="1100" b="1" u="sng" dirty="0">
                  <a:solidFill>
                    <a:schemeClr val="bg1"/>
                  </a:solidFill>
                </a:rPr>
                <a:t>Trayectoria</a:t>
              </a:r>
              <a:r>
                <a:rPr lang="es-AR" altLang="es-AR" sz="1100" b="1" dirty="0">
                  <a:solidFill>
                    <a:schemeClr val="bg1"/>
                  </a:solidFill>
                </a:rPr>
                <a:t> en el mercado de seguros</a:t>
              </a:r>
              <a:endParaRPr lang="es-ES" altLang="es-A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21265" name="Text Box 17"/>
            <p:cNvSpPr txBox="1">
              <a:spLocks noChangeArrowheads="1"/>
            </p:cNvSpPr>
            <p:nvPr/>
          </p:nvSpPr>
          <p:spPr bwMode="auto">
            <a:xfrm>
              <a:off x="1046967" y="3141020"/>
              <a:ext cx="891579" cy="24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AR" sz="1100" b="1" dirty="0">
                  <a:solidFill>
                    <a:schemeClr val="bg1"/>
                  </a:solidFill>
                </a:rPr>
                <a:t>Buen </a:t>
              </a:r>
              <a:r>
                <a:rPr lang="es-AR" altLang="es-AR" sz="1100" b="1" u="sng" dirty="0">
                  <a:solidFill>
                    <a:schemeClr val="bg1"/>
                  </a:solidFill>
                </a:rPr>
                <a:t>precio</a:t>
              </a:r>
              <a:endParaRPr lang="es-ES" altLang="es-AR" sz="11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821266" name="Text Box 18"/>
            <p:cNvSpPr txBox="1">
              <a:spLocks noChangeArrowheads="1"/>
            </p:cNvSpPr>
            <p:nvPr/>
          </p:nvSpPr>
          <p:spPr bwMode="auto">
            <a:xfrm>
              <a:off x="1043294" y="4194170"/>
              <a:ext cx="1741449" cy="24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AR" sz="1100" b="1" dirty="0">
                  <a:solidFill>
                    <a:schemeClr val="bg1"/>
                  </a:solidFill>
                </a:rPr>
                <a:t>Sólido </a:t>
              </a:r>
              <a:r>
                <a:rPr lang="es-AR" altLang="es-AR" sz="1100" b="1" u="sng" dirty="0">
                  <a:solidFill>
                    <a:schemeClr val="bg1"/>
                  </a:solidFill>
                </a:rPr>
                <a:t>respaldo</a:t>
              </a:r>
              <a:r>
                <a:rPr lang="es-AR" altLang="es-AR" sz="1100" b="1" dirty="0">
                  <a:solidFill>
                    <a:schemeClr val="bg1"/>
                  </a:solidFill>
                </a:rPr>
                <a:t> financiero</a:t>
              </a:r>
              <a:endParaRPr lang="es-ES" altLang="es-A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21267" name="Text Box 19"/>
            <p:cNvSpPr txBox="1">
              <a:spLocks noChangeArrowheads="1"/>
            </p:cNvSpPr>
            <p:nvPr/>
          </p:nvSpPr>
          <p:spPr bwMode="auto">
            <a:xfrm>
              <a:off x="1041824" y="3678141"/>
              <a:ext cx="3881304" cy="24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altLang="es-AR" sz="1100" b="1" u="sng" dirty="0">
                  <a:solidFill>
                    <a:schemeClr val="bg1"/>
                  </a:solidFill>
                </a:rPr>
                <a:t>Rapidez</a:t>
              </a:r>
              <a:r>
                <a:rPr lang="es-AR" altLang="es-AR" sz="1100" b="1" dirty="0">
                  <a:solidFill>
                    <a:schemeClr val="bg1"/>
                  </a:solidFill>
                </a:rPr>
                <a:t> de respuesta ante un siniestro</a:t>
              </a:r>
              <a:endParaRPr lang="es-ES" altLang="es-A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21268" name="Text Box 20"/>
            <p:cNvSpPr txBox="1">
              <a:spLocks noChangeArrowheads="1"/>
            </p:cNvSpPr>
            <p:nvPr/>
          </p:nvSpPr>
          <p:spPr bwMode="auto">
            <a:xfrm>
              <a:off x="1044158" y="4665177"/>
              <a:ext cx="2519996" cy="372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AR" altLang="es-AR" sz="1100" b="1" dirty="0">
                  <a:solidFill>
                    <a:schemeClr val="bg1"/>
                  </a:solidFill>
                </a:rPr>
                <a:t>Nos </a:t>
              </a:r>
              <a:r>
                <a:rPr lang="es-AR" altLang="es-AR" sz="1100" b="1" u="sng" dirty="0">
                  <a:solidFill>
                    <a:schemeClr val="bg1"/>
                  </a:solidFill>
                </a:rPr>
                <a:t>recomendó un conocido</a:t>
              </a:r>
            </a:p>
            <a:p>
              <a:pPr>
                <a:lnSpc>
                  <a:spcPct val="90000"/>
                </a:lnSpc>
              </a:pPr>
              <a:r>
                <a:rPr lang="es-AR" altLang="es-AR" sz="1100" b="1" dirty="0">
                  <a:solidFill>
                    <a:schemeClr val="bg1"/>
                  </a:solidFill>
                </a:rPr>
                <a:t>asegurado con nosotros</a:t>
              </a:r>
              <a:endParaRPr lang="es-ES" altLang="es-A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21269" name="Text Box 21"/>
            <p:cNvSpPr txBox="1">
              <a:spLocks noChangeArrowheads="1"/>
            </p:cNvSpPr>
            <p:nvPr/>
          </p:nvSpPr>
          <p:spPr bwMode="auto">
            <a:xfrm>
              <a:off x="1051265" y="5273828"/>
              <a:ext cx="684467" cy="216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AR" sz="900" b="1" u="sng" dirty="0">
                  <a:solidFill>
                    <a:schemeClr val="bg1"/>
                  </a:solidFill>
                </a:rPr>
                <a:t>Publicidad</a:t>
              </a:r>
              <a:endParaRPr lang="es-ES" altLang="es-AR" sz="9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821270" name="Text Box 22"/>
            <p:cNvSpPr txBox="1">
              <a:spLocks noChangeArrowheads="1"/>
            </p:cNvSpPr>
            <p:nvPr/>
          </p:nvSpPr>
          <p:spPr bwMode="auto">
            <a:xfrm>
              <a:off x="1049214" y="2643475"/>
              <a:ext cx="1944276" cy="24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AR" sz="1100" b="1" u="sng" dirty="0">
                  <a:solidFill>
                    <a:schemeClr val="bg1"/>
                  </a:solidFill>
                </a:rPr>
                <a:t>Calidad</a:t>
              </a:r>
              <a:r>
                <a:rPr lang="es-AR" altLang="es-AR" sz="1100" b="1" dirty="0">
                  <a:solidFill>
                    <a:schemeClr val="bg1"/>
                  </a:solidFill>
                </a:rPr>
                <a:t> de nuestros servicios</a:t>
              </a:r>
              <a:endParaRPr lang="es-ES" altLang="es-A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1035288" y="5727189"/>
              <a:ext cx="850156" cy="346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altLang="es-AR" sz="900" b="1" u="sng" dirty="0">
                  <a:solidFill>
                    <a:schemeClr val="bg1"/>
                  </a:solidFill>
                </a:rPr>
                <a:t>Cantidad</a:t>
              </a:r>
              <a:r>
                <a:rPr lang="es-AR" altLang="es-AR" sz="9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s-AR" altLang="es-AR" sz="900" b="1" dirty="0">
                  <a:solidFill>
                    <a:schemeClr val="bg1"/>
                  </a:solidFill>
                </a:rPr>
                <a:t>de sucursales</a:t>
              </a:r>
              <a:endParaRPr lang="es-ES" altLang="es-AR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21257" name="Rectangle 9"/>
          <p:cNvSpPr>
            <a:spLocks noChangeArrowheads="1"/>
          </p:cNvSpPr>
          <p:nvPr/>
        </p:nvSpPr>
        <p:spPr bwMode="auto">
          <a:xfrm>
            <a:off x="7473280" y="1246337"/>
            <a:ext cx="2446368" cy="501476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/>
          <a:lstStyle/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AR" altLang="es-AR" sz="1400" b="1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endParaRPr lang="es-ES" altLang="es-AR" sz="2000" b="1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endParaRPr lang="es-ES" altLang="es-AR" sz="2000" b="1" dirty="0">
              <a:solidFill>
                <a:schemeClr val="bg1"/>
              </a:solidFill>
            </a:endParaRPr>
          </a:p>
          <a:p>
            <a:pPr algn="ctr"/>
            <a:endParaRPr lang="es-ES" altLang="es-AR" sz="2000" b="1" dirty="0">
              <a:solidFill>
                <a:schemeClr val="bg1"/>
              </a:solidFill>
            </a:endParaRPr>
          </a:p>
          <a:p>
            <a:pPr algn="ctr"/>
            <a:r>
              <a:rPr lang="es-ES" altLang="es-AR" sz="2000" b="1" dirty="0">
                <a:solidFill>
                  <a:schemeClr val="bg1"/>
                </a:solidFill>
              </a:rPr>
              <a:t>LA TRAYECTORIA</a:t>
            </a:r>
          </a:p>
          <a:p>
            <a:pPr algn="ctr"/>
            <a:r>
              <a:rPr lang="es-ES" altLang="es-AR" sz="1200" b="1" dirty="0">
                <a:solidFill>
                  <a:schemeClr val="bg1"/>
                </a:solidFill>
              </a:rPr>
              <a:t>SE AFIANZA COMO</a:t>
            </a:r>
          </a:p>
          <a:p>
            <a:pPr algn="ctr"/>
            <a:r>
              <a:rPr lang="es-ES" altLang="es-AR" sz="1200" b="1" dirty="0">
                <a:solidFill>
                  <a:schemeClr val="bg1"/>
                </a:solidFill>
              </a:rPr>
              <a:t>EL PRINCIPAL MOTOR</a:t>
            </a:r>
          </a:p>
          <a:p>
            <a:pPr algn="ctr"/>
            <a:r>
              <a:rPr lang="es-ES" altLang="es-AR" sz="1200" b="1" dirty="0">
                <a:solidFill>
                  <a:schemeClr val="bg1"/>
                </a:solidFill>
              </a:rPr>
              <a:t>DE LLEGADA A LA </a:t>
            </a:r>
          </a:p>
          <a:p>
            <a:pPr algn="ctr"/>
            <a:r>
              <a:rPr lang="es-ES" altLang="es-AR" sz="1200" b="1" dirty="0">
                <a:solidFill>
                  <a:schemeClr val="bg1"/>
                </a:solidFill>
              </a:rPr>
              <a:t>COMPAÑÍA ASEGURADORA</a:t>
            </a: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endParaRPr lang="es-ES" altLang="es-AR" sz="1200" b="1" dirty="0">
              <a:solidFill>
                <a:schemeClr val="bg1"/>
              </a:solidFill>
            </a:endParaRPr>
          </a:p>
          <a:p>
            <a:pPr algn="ctr"/>
            <a:r>
              <a:rPr lang="es-AR" altLang="es-AR" sz="1100" b="1" dirty="0">
                <a:solidFill>
                  <a:schemeClr val="bg1"/>
                </a:solidFill>
              </a:rPr>
              <a:t>Seguida de la recomendación </a:t>
            </a:r>
          </a:p>
          <a:p>
            <a:pPr algn="ctr"/>
            <a:r>
              <a:rPr lang="es-AR" altLang="es-AR" sz="1100" b="1" dirty="0">
                <a:solidFill>
                  <a:schemeClr val="bg1"/>
                </a:solidFill>
              </a:rPr>
              <a:t>del productor, la calidad </a:t>
            </a:r>
          </a:p>
          <a:p>
            <a:pPr algn="ctr"/>
            <a:r>
              <a:rPr lang="es-AR" altLang="es-AR" sz="1100" b="1" dirty="0">
                <a:solidFill>
                  <a:schemeClr val="bg1"/>
                </a:solidFill>
              </a:rPr>
              <a:t>del servicio, el precio, </a:t>
            </a:r>
          </a:p>
          <a:p>
            <a:pPr algn="ctr"/>
            <a:r>
              <a:rPr lang="es-AR" altLang="es-AR" sz="1100" b="1" dirty="0">
                <a:solidFill>
                  <a:schemeClr val="bg1"/>
                </a:solidFill>
              </a:rPr>
              <a:t>la rapidez, el respaldo y </a:t>
            </a:r>
          </a:p>
          <a:p>
            <a:pPr algn="ctr"/>
            <a:r>
              <a:rPr lang="es-AR" altLang="es-AR" sz="1100" b="1" dirty="0">
                <a:solidFill>
                  <a:schemeClr val="bg1"/>
                </a:solidFill>
              </a:rPr>
              <a:t>la recomendación de 3eros</a:t>
            </a:r>
          </a:p>
          <a:p>
            <a:pPr algn="ctr">
              <a:lnSpc>
                <a:spcPct val="70000"/>
              </a:lnSpc>
            </a:pPr>
            <a:endParaRPr lang="es-AR" altLang="es-AR" sz="1400" b="1" dirty="0">
              <a:solidFill>
                <a:schemeClr val="bg1"/>
              </a:solidFill>
            </a:endParaRPr>
          </a:p>
          <a:p>
            <a:pPr algn="ctr"/>
            <a:endParaRPr lang="es-ES" altLang="es-AR" sz="1400" b="1" u="sng" dirty="0">
              <a:solidFill>
                <a:schemeClr val="bg1"/>
              </a:solidFill>
            </a:endParaRPr>
          </a:p>
        </p:txBody>
      </p:sp>
      <p:pic>
        <p:nvPicPr>
          <p:cNvPr id="29" name="Picture 53" descr="aacs-290x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260350"/>
            <a:ext cx="9906000" cy="6335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s-AR" altLang="es-AR" sz="1400" b="1">
              <a:latin typeface="Times New Roman" panose="02020603050405020304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0" y="260350"/>
            <a:ext cx="7977188" cy="86518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s-AR" altLang="es-AR" b="1">
              <a:solidFill>
                <a:schemeClr val="bg1"/>
              </a:solidFill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0363"/>
            <a:ext cx="1584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0" y="6261100"/>
            <a:ext cx="8840788" cy="40798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 sz="1200" b="1">
              <a:solidFill>
                <a:schemeClr val="bg1"/>
              </a:solidFill>
            </a:endParaRPr>
          </a:p>
        </p:txBody>
      </p:sp>
      <p:pic>
        <p:nvPicPr>
          <p:cNvPr id="9" name="Picture 53" descr="aacs-290x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6275388"/>
            <a:ext cx="1065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13317"/>
          <a:stretch/>
        </p:blipFill>
        <p:spPr>
          <a:xfrm>
            <a:off x="7772400" y="6257797"/>
            <a:ext cx="1068115" cy="600203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5538"/>
            <a:ext cx="9909175" cy="51371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lnSpc>
                <a:spcPts val="2800"/>
              </a:lnSpc>
            </a:pPr>
            <a:endParaRPr lang="es-ES" alt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MONITOR DEL</a:t>
            </a:r>
            <a:endParaRPr lang="es-ES" altLang="es-A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0" hangingPunct="0">
              <a:lnSpc>
                <a:spcPts val="2800"/>
              </a:lnSpc>
            </a:pPr>
            <a:r>
              <a:rPr lang="es-ES" altLang="es-A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Mercado Asegurador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Evaluación de la calidad del servicio</a:t>
            </a:r>
          </a:p>
          <a:p>
            <a:pPr algn="r" eaLnBrk="0" hangingPunct="0"/>
            <a:r>
              <a:rPr lang="es-ES" altLang="es-A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en seguros patrimoniales</a:t>
            </a: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800" b="1" dirty="0">
              <a:solidFill>
                <a:schemeClr val="bg1"/>
              </a:solidFill>
            </a:endParaRPr>
          </a:p>
          <a:p>
            <a:pPr algn="r" eaLnBrk="0" hangingPunct="0">
              <a:lnSpc>
                <a:spcPct val="130000"/>
              </a:lnSpc>
            </a:pPr>
            <a:endParaRPr lang="es-ES" altLang="es-AR" sz="2800" b="1" dirty="0">
              <a:solidFill>
                <a:schemeClr val="bg1"/>
              </a:solidFill>
            </a:endParaRPr>
          </a:p>
          <a:p>
            <a:pPr algn="r" eaLnBrk="0" hangingPunct="0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CANALES DE</a:t>
            </a:r>
          </a:p>
          <a:p>
            <a:pPr algn="r" eaLnBrk="0" hangingPunct="0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ADQUISICION Y</a:t>
            </a:r>
          </a:p>
          <a:p>
            <a:pPr algn="r" eaLnBrk="0" hangingPunct="0"/>
            <a:r>
              <a:rPr lang="es-ES" altLang="es-A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DENUNCIA</a:t>
            </a:r>
          </a:p>
        </p:txBody>
      </p:sp>
      <p:pic>
        <p:nvPicPr>
          <p:cNvPr id="14" name="Picture 6" descr="fotosdegen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17981"/>
          <a:stretch>
            <a:fillRect/>
          </a:stretch>
        </p:blipFill>
        <p:spPr bwMode="auto">
          <a:xfrm>
            <a:off x="-3175" y="1125538"/>
            <a:ext cx="4405313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425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36569</TotalTime>
  <Words>3614</Words>
  <Application>Microsoft Office PowerPoint</Application>
  <PresentationFormat>A4 (210 x 297 mm)</PresentationFormat>
  <Paragraphs>1078</Paragraphs>
  <Slides>56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1" baseType="lpstr">
      <vt:lpstr>Arial</vt:lpstr>
      <vt:lpstr>Arial Black</vt:lpstr>
      <vt:lpstr>Calibri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Marta Gómez</cp:lastModifiedBy>
  <cp:revision>3307</cp:revision>
  <cp:lastPrinted>2017-08-20T20:25:07Z</cp:lastPrinted>
  <dcterms:created xsi:type="dcterms:W3CDTF">2005-09-22T17:45:53Z</dcterms:created>
  <dcterms:modified xsi:type="dcterms:W3CDTF">2017-08-22T14:18:09Z</dcterms:modified>
</cp:coreProperties>
</file>